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73" r:id="rId8"/>
    <p:sldId id="265" r:id="rId9"/>
    <p:sldId id="264" r:id="rId10"/>
    <p:sldId id="263" r:id="rId11"/>
    <p:sldId id="274" r:id="rId12"/>
    <p:sldId id="262" r:id="rId13"/>
    <p:sldId id="275" r:id="rId14"/>
    <p:sldId id="268" r:id="rId15"/>
    <p:sldId id="276" r:id="rId16"/>
    <p:sldId id="267" r:id="rId17"/>
    <p:sldId id="266" r:id="rId18"/>
    <p:sldId id="269" r:id="rId19"/>
    <p:sldId id="270" r:id="rId20"/>
    <p:sldId id="277"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9" autoAdjust="0"/>
    <p:restoredTop sz="94660"/>
  </p:normalViewPr>
  <p:slideViewPr>
    <p:cSldViewPr snapToGrid="0">
      <p:cViewPr varScale="1">
        <p:scale>
          <a:sx n="99" d="100"/>
          <a:sy n="99" d="100"/>
        </p:scale>
        <p:origin x="34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C0D6-6B9C-4FE7-A6E5-5E24F10BC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05F59A1-A6E7-4523-A14A-985D01D599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5D9078F-C39F-4DD7-B8BA-5306CAF9F4F3}"/>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543E63C2-FC3A-4C1C-96CD-65F12DC47F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BDC765-DED4-4A07-BDDA-087EE89753AD}"/>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80107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BAE1-8E14-4614-8467-85F9AEEAD43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2A1DA49-9838-4EE9-9BCA-B3C49F3FA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D375035-DD69-4B68-919D-00257A518BE5}"/>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5C52479E-B705-422C-AE5F-89ABEA4252A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911EE2-42A9-43C7-B235-FA3C610F3D4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110528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DD38A-B423-49B3-8B58-6D740F16EE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47D7678-9019-4139-8CAA-5CA62731A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BB1ECC-3F0F-4E13-928D-A07893719A50}"/>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190FE6A5-9F6B-4C39-980F-3F7793B26C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0C8F460-FDF7-4B12-A67F-C4D31BBF234A}"/>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99852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B5C8-9AA7-4118-8EFE-E1F47328AD6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787449-AB71-4A8E-95EA-EE0DC674C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4A1A57-1711-4C83-BE90-99F97BD69EB6}"/>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F59AEE25-CC5C-4445-A477-5374003BC9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684E1E-EC86-443A-B884-2B5F32900906}"/>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55212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8D9B-E333-40BD-9B7C-1403A211F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82A486D-E299-4A72-B21E-8FB83EDE4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502331-3F9B-4228-B844-611E37EECD31}"/>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8C331B16-099F-4E38-AB09-3F45ABAF83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BC902-5DAA-487B-8F7B-8CB15841F45F}"/>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1029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6D91-93F1-48F3-91A6-D5AA286F24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3BF9A81-3A9A-44A6-B0B7-42CF1BF9B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2CCDBF3-C2EC-41CB-9895-43E4065E79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F5B28D6-650A-415E-8762-717E5ECF99EC}"/>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7906BA12-A4B9-41DC-A032-D10C05D59F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0171D87-7E11-4B98-B9C2-4AEE1E2F72BD}"/>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89747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DF5E-5CA5-42CB-BF85-635F9B16D1B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5784DAA-5185-4B27-AB1E-AF93D18BF2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8974D5-E2F4-488E-A947-AD358DA66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40E6978-994B-4C47-806D-A352F284E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20D21-CB52-4C26-84AF-8CED118BF9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8D99756-3A11-489F-9422-4F522977C484}"/>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8" name="Footer Placeholder 7">
            <a:extLst>
              <a:ext uri="{FF2B5EF4-FFF2-40B4-BE49-F238E27FC236}">
                <a16:creationId xmlns:a16="http://schemas.microsoft.com/office/drawing/2014/main" id="{67F04831-C5B0-47C4-83B8-E83A7140734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5EA7A15-30C3-4BD2-A27E-1F12504C5BDF}"/>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56210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B69E-DF74-4A6E-8FBB-8D57EA28639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6B18C53-DF78-401C-86EC-4257FF393BFE}"/>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4" name="Footer Placeholder 3">
            <a:extLst>
              <a:ext uri="{FF2B5EF4-FFF2-40B4-BE49-F238E27FC236}">
                <a16:creationId xmlns:a16="http://schemas.microsoft.com/office/drawing/2014/main" id="{47EA83D2-69A4-497C-A0CC-1D1CA83F10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F75A41B-1A6B-4D3A-BE76-80350A491D3A}"/>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40352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03C35-AA0C-4034-8970-516DB69CC311}"/>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3" name="Footer Placeholder 2">
            <a:extLst>
              <a:ext uri="{FF2B5EF4-FFF2-40B4-BE49-F238E27FC236}">
                <a16:creationId xmlns:a16="http://schemas.microsoft.com/office/drawing/2014/main" id="{00509259-2C91-4D9C-B45E-CC05E7F55CE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9467FA0-CAA6-4479-8727-076B7DB4728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1193325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A19E-DCCF-480C-8776-2D95035DD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07D467C-9912-48AC-9EC1-21197A12A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FA880E-B629-42FF-9A91-BEDE419A2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A64E6-E116-4454-AEE1-77DF9EB23DEE}"/>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FE650E62-E6CB-4250-80CF-0F7867F694E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6F3E1DF-F98F-4C8A-9BC9-270FAB07B7C0}"/>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048808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72B5-192A-4091-B87B-6A900CE5A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8DC1ABF-3AFD-48E8-878F-57F06E303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31A2814-D95E-4E8F-B60E-B6ABEB063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44064-F07D-4E42-B0C8-22B5BB8BA8CA}"/>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AFC0AA40-C347-4EBB-AA3D-132690B8EC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8E1842C-0347-4D6A-9B04-3EC2758EC82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65141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E32CC7-519A-4714-B7A5-DDE0A3859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C5D20B6-EE03-4185-B93A-1148A453A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BE16C9-2160-4CE8-88B5-62A0A2B01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AD12E63F-FE6C-4EBF-86C6-ABBBE02BC4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3079D34-F474-4D68-88CF-7256EAA93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FE8BE-DCD5-47FD-8FBD-94E5E04FDD9E}" type="slidenum">
              <a:rPr lang="en-CA" smtClean="0"/>
              <a:t>‹#›</a:t>
            </a:fld>
            <a:endParaRPr lang="en-CA"/>
          </a:p>
        </p:txBody>
      </p:sp>
    </p:spTree>
    <p:extLst>
      <p:ext uri="{BB962C8B-B14F-4D97-AF65-F5344CB8AC3E}">
        <p14:creationId xmlns:p14="http://schemas.microsoft.com/office/powerpoint/2010/main" val="3890367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vancouver.ca/files/cov/people-parks-dogs-strategy-report.pdf" TargetMode="External"/><Relationship Id="rId3" Type="http://schemas.openxmlformats.org/officeDocument/2006/relationships/hyperlink" Target="https://www.canadianveterinarians.net/documents/canada-s-pet-wellness-report2011#:~:text=The%20subject%20of%20pet%20wellness,(source%3A%20Ipsos%20Reid" TargetMode="External"/><Relationship Id="rId7" Type="http://schemas.openxmlformats.org/officeDocument/2006/relationships/hyperlink" Target="https://opendata.vancouver.ca/explore/dataset/census-local-area-profiles-2016/information/" TargetMode="External"/><Relationship Id="rId2" Type="http://schemas.openxmlformats.org/officeDocument/2006/relationships/hyperlink" Target="https://books.google.com.au/books?id=I8HU_3ycrrEC&amp;lpg=PA7&amp;dq=Origins%20of%20the%20dog%3A%20domestication%20and%20early%20history%20%2F%E2%80%8B%20Juliet%20Clutton-Brock&amp;pg=PA7#v=onepage&amp;q&amp;f=false" TargetMode="External"/><Relationship Id="rId1" Type="http://schemas.openxmlformats.org/officeDocument/2006/relationships/slideLayout" Target="../slideLayouts/slideLayout2.xml"/><Relationship Id="rId6" Type="http://schemas.openxmlformats.org/officeDocument/2006/relationships/hyperlink" Target="https://en.wikipedia.org/wiki/List_of_neighbourhoods_in_Vancouver#Official_neighbourhoods" TargetMode="External"/><Relationship Id="rId5" Type="http://schemas.openxmlformats.org/officeDocument/2006/relationships/hyperlink" Target="https://bcaletrail.ca/looking-back-on-the-biggest-decade-in-bc-craft-beer-history/" TargetMode="External"/><Relationship Id="rId4" Type="http://schemas.openxmlformats.org/officeDocument/2006/relationships/hyperlink" Target="https://narrativeresearch.ca/canada-has-seen-a-significant-increase-in-pet-owners-since-the-start-of-the-covid-19-pandemic/" TargetMode="External"/><Relationship Id="rId9" Type="http://schemas.openxmlformats.org/officeDocument/2006/relationships/hyperlink" Target="https://vancouver.ca/files/cov/people-parks-dogs-strategy-appendix.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DD34-DCE0-4207-BD23-5934383DF79D}"/>
              </a:ext>
            </a:extLst>
          </p:cNvPr>
          <p:cNvSpPr>
            <a:spLocks noGrp="1"/>
          </p:cNvSpPr>
          <p:nvPr>
            <p:ph type="ctrTitle"/>
          </p:nvPr>
        </p:nvSpPr>
        <p:spPr>
          <a:xfrm>
            <a:off x="-266300" y="0"/>
            <a:ext cx="12567385" cy="1806292"/>
          </a:xfrm>
        </p:spPr>
        <p:txBody>
          <a:bodyPr>
            <a:normAutofit fontScale="90000"/>
          </a:bodyPr>
          <a:lstStyle/>
          <a:p>
            <a:r>
              <a:rPr lang="en-CA" sz="6600" b="1" dirty="0">
                <a:solidFill>
                  <a:schemeClr val="accent4">
                    <a:lumMod val="75000"/>
                  </a:schemeClr>
                </a:solidFill>
              </a:rPr>
              <a:t>Dogs and Suds: Analysis of locations </a:t>
            </a:r>
            <a:br>
              <a:rPr lang="en-CA" sz="6600" b="1" dirty="0">
                <a:solidFill>
                  <a:schemeClr val="accent4">
                    <a:lumMod val="75000"/>
                  </a:schemeClr>
                </a:solidFill>
              </a:rPr>
            </a:br>
            <a:r>
              <a:rPr lang="en-CA" sz="6600" b="1" dirty="0">
                <a:solidFill>
                  <a:schemeClr val="accent4">
                    <a:lumMod val="75000"/>
                  </a:schemeClr>
                </a:solidFill>
              </a:rPr>
              <a:t>for a dog bar in Vancouver, BC</a:t>
            </a:r>
          </a:p>
        </p:txBody>
      </p:sp>
      <p:sp>
        <p:nvSpPr>
          <p:cNvPr id="4" name="TextBox 3">
            <a:extLst>
              <a:ext uri="{FF2B5EF4-FFF2-40B4-BE49-F238E27FC236}">
                <a16:creationId xmlns:a16="http://schemas.microsoft.com/office/drawing/2014/main" id="{41363E26-0FC4-4C50-8AAD-C936F4210C16}"/>
              </a:ext>
            </a:extLst>
          </p:cNvPr>
          <p:cNvSpPr txBox="1"/>
          <p:nvPr/>
        </p:nvSpPr>
        <p:spPr>
          <a:xfrm>
            <a:off x="644894" y="6541607"/>
            <a:ext cx="3118586" cy="369332"/>
          </a:xfrm>
          <a:prstGeom prst="rect">
            <a:avLst/>
          </a:prstGeom>
          <a:noFill/>
        </p:spPr>
        <p:txBody>
          <a:bodyPr wrap="square" rtlCol="0">
            <a:spAutoFit/>
          </a:bodyPr>
          <a:lstStyle/>
          <a:p>
            <a:r>
              <a:rPr lang="en-CA" dirty="0">
                <a:solidFill>
                  <a:schemeClr val="bg1">
                    <a:lumMod val="75000"/>
                  </a:schemeClr>
                </a:solidFill>
              </a:rPr>
              <a:t>Photo: Lee Robinson, </a:t>
            </a:r>
            <a:r>
              <a:rPr lang="en-CA" dirty="0" err="1">
                <a:solidFill>
                  <a:schemeClr val="bg1">
                    <a:lumMod val="75000"/>
                  </a:schemeClr>
                </a:solidFill>
              </a:rPr>
              <a:t>Unsplash</a:t>
            </a:r>
            <a:endParaRPr lang="en-CA" dirty="0">
              <a:solidFill>
                <a:schemeClr val="bg1">
                  <a:lumMod val="75000"/>
                </a:schemeClr>
              </a:solidFill>
            </a:endParaRPr>
          </a:p>
        </p:txBody>
      </p:sp>
      <p:sp>
        <p:nvSpPr>
          <p:cNvPr id="5" name="Title 1">
            <a:extLst>
              <a:ext uri="{FF2B5EF4-FFF2-40B4-BE49-F238E27FC236}">
                <a16:creationId xmlns:a16="http://schemas.microsoft.com/office/drawing/2014/main" id="{B16EBD9F-0899-43C2-A85D-08E14D52A485}"/>
              </a:ext>
            </a:extLst>
          </p:cNvPr>
          <p:cNvSpPr txBox="1">
            <a:spLocks/>
          </p:cNvSpPr>
          <p:nvPr/>
        </p:nvSpPr>
        <p:spPr>
          <a:xfrm>
            <a:off x="-375385" y="0"/>
            <a:ext cx="12567385" cy="2743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800" b="1" dirty="0">
                <a:solidFill>
                  <a:schemeClr val="accent1">
                    <a:lumMod val="75000"/>
                  </a:schemeClr>
                </a:solidFill>
              </a:rPr>
              <a:t>James R Cardwell</a:t>
            </a:r>
          </a:p>
          <a:p>
            <a:r>
              <a:rPr lang="en-CA" sz="2800" b="1" dirty="0">
                <a:solidFill>
                  <a:schemeClr val="accent1">
                    <a:lumMod val="75000"/>
                  </a:schemeClr>
                </a:solidFill>
              </a:rPr>
              <a:t>Aug 2021</a:t>
            </a:r>
          </a:p>
        </p:txBody>
      </p:sp>
    </p:spTree>
    <p:extLst>
      <p:ext uri="{BB962C8B-B14F-4D97-AF65-F5344CB8AC3E}">
        <p14:creationId xmlns:p14="http://schemas.microsoft.com/office/powerpoint/2010/main" val="2327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1423A6-D814-4CA0-A1AD-CDDD98FB82B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Licensed Dogs by Neighborhood</a:t>
            </a:r>
          </a:p>
        </p:txBody>
      </p:sp>
      <p:sp>
        <p:nvSpPr>
          <p:cNvPr id="5" name="TextBox 4">
            <a:extLst>
              <a:ext uri="{FF2B5EF4-FFF2-40B4-BE49-F238E27FC236}">
                <a16:creationId xmlns:a16="http://schemas.microsoft.com/office/drawing/2014/main" id="{525996E0-C184-4F58-9F3D-2F3F6A35B04B}"/>
              </a:ext>
            </a:extLst>
          </p:cNvPr>
          <p:cNvSpPr txBox="1"/>
          <p:nvPr/>
        </p:nvSpPr>
        <p:spPr>
          <a:xfrm>
            <a:off x="624038" y="1119838"/>
            <a:ext cx="11430535" cy="686470"/>
          </a:xfrm>
          <a:prstGeom prst="rect">
            <a:avLst/>
          </a:prstGeom>
          <a:noFill/>
        </p:spPr>
        <p:txBody>
          <a:bodyPr wrap="square" rtlCol="0">
            <a:spAutoFit/>
          </a:bodyPr>
          <a:lstStyle/>
          <a:p>
            <a:pPr marL="742950" marR="0" indent="-285750">
              <a:lnSpc>
                <a:spcPct val="110000"/>
              </a:lnSpc>
              <a:spcBef>
                <a:spcPts val="0"/>
              </a:spcBef>
              <a:spcAft>
                <a:spcPts val="600"/>
              </a:spcAft>
              <a:buFont typeface="Arial" panose="020B0604020202020204" pitchFamily="34" charset="0"/>
              <a:buChar char="•"/>
            </a:pPr>
            <a:r>
              <a:rPr lang="en-CA" b="1" dirty="0"/>
              <a:t>The Downtown and Kitsilano neighborhoods, followed by Kensington-Cedar Cottage have the most dogs, whereas Oakridge, South Cambie, Strathcona and Shaughnessy have the least.</a:t>
            </a:r>
          </a:p>
        </p:txBody>
      </p:sp>
      <p:pic>
        <p:nvPicPr>
          <p:cNvPr id="8" name="Picture 7">
            <a:extLst>
              <a:ext uri="{FF2B5EF4-FFF2-40B4-BE49-F238E27FC236}">
                <a16:creationId xmlns:a16="http://schemas.microsoft.com/office/drawing/2014/main" id="{10D6C15D-0DCC-453B-BDB5-9FA5653F1AE3}"/>
              </a:ext>
            </a:extLst>
          </p:cNvPr>
          <p:cNvPicPr>
            <a:picLocks noChangeAspect="1"/>
          </p:cNvPicPr>
          <p:nvPr/>
        </p:nvPicPr>
        <p:blipFill>
          <a:blip r:embed="rId2"/>
          <a:stretch>
            <a:fillRect/>
          </a:stretch>
        </p:blipFill>
        <p:spPr>
          <a:xfrm>
            <a:off x="1281021" y="1886552"/>
            <a:ext cx="9364519" cy="4880187"/>
          </a:xfrm>
          <a:prstGeom prst="rect">
            <a:avLst/>
          </a:prstGeom>
        </p:spPr>
      </p:pic>
    </p:spTree>
    <p:extLst>
      <p:ext uri="{BB962C8B-B14F-4D97-AF65-F5344CB8AC3E}">
        <p14:creationId xmlns:p14="http://schemas.microsoft.com/office/powerpoint/2010/main" val="24552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1423A6-D814-4CA0-A1AD-CDDD98FB82B3}"/>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Dog density by Neighborhood</a:t>
            </a:r>
          </a:p>
        </p:txBody>
      </p:sp>
      <p:sp>
        <p:nvSpPr>
          <p:cNvPr id="5" name="TextBox 4">
            <a:extLst>
              <a:ext uri="{FF2B5EF4-FFF2-40B4-BE49-F238E27FC236}">
                <a16:creationId xmlns:a16="http://schemas.microsoft.com/office/drawing/2014/main" id="{525996E0-C184-4F58-9F3D-2F3F6A35B04B}"/>
              </a:ext>
            </a:extLst>
          </p:cNvPr>
          <p:cNvSpPr txBox="1"/>
          <p:nvPr/>
        </p:nvSpPr>
        <p:spPr>
          <a:xfrm>
            <a:off x="-317634" y="802204"/>
            <a:ext cx="12509634" cy="686470"/>
          </a:xfrm>
          <a:prstGeom prst="rect">
            <a:avLst/>
          </a:prstGeom>
          <a:noFill/>
        </p:spPr>
        <p:txBody>
          <a:bodyPr wrap="square" rtlCol="0">
            <a:spAutoFit/>
          </a:bodyPr>
          <a:lstStyle/>
          <a:p>
            <a:pPr marL="7429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The bubble chart shows that density of dogs (dogs/hectare) varies significantly across neighborhoods with the highest densities being in West End, Downtown, Kitsilano, Fairview, Mount Pleasant and Grandview-Woodlands neighborhoods.</a:t>
            </a:r>
          </a:p>
        </p:txBody>
      </p:sp>
      <p:pic>
        <p:nvPicPr>
          <p:cNvPr id="10" name="Picture 9">
            <a:extLst>
              <a:ext uri="{FF2B5EF4-FFF2-40B4-BE49-F238E27FC236}">
                <a16:creationId xmlns:a16="http://schemas.microsoft.com/office/drawing/2014/main" id="{15694CBC-E024-40C9-B503-02709D0A157C}"/>
              </a:ext>
            </a:extLst>
          </p:cNvPr>
          <p:cNvPicPr>
            <a:picLocks noChangeAspect="1"/>
          </p:cNvPicPr>
          <p:nvPr/>
        </p:nvPicPr>
        <p:blipFill>
          <a:blip r:embed="rId2"/>
          <a:stretch>
            <a:fillRect/>
          </a:stretch>
        </p:blipFill>
        <p:spPr>
          <a:xfrm>
            <a:off x="1626669" y="1741123"/>
            <a:ext cx="8624235" cy="5098827"/>
          </a:xfrm>
          <a:prstGeom prst="rect">
            <a:avLst/>
          </a:prstGeom>
        </p:spPr>
      </p:pic>
    </p:spTree>
    <p:extLst>
      <p:ext uri="{BB962C8B-B14F-4D97-AF65-F5344CB8AC3E}">
        <p14:creationId xmlns:p14="http://schemas.microsoft.com/office/powerpoint/2010/main" val="98538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2312F-26F3-43DB-BD54-E0D7B1E5C642}"/>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Dog Parks by Neighborhood</a:t>
            </a:r>
          </a:p>
        </p:txBody>
      </p:sp>
      <p:sp>
        <p:nvSpPr>
          <p:cNvPr id="5" name="TextBox 4">
            <a:extLst>
              <a:ext uri="{FF2B5EF4-FFF2-40B4-BE49-F238E27FC236}">
                <a16:creationId xmlns:a16="http://schemas.microsoft.com/office/drawing/2014/main" id="{00E4F326-B7D2-4CEF-A192-9D3714BC7B23}"/>
              </a:ext>
            </a:extLst>
          </p:cNvPr>
          <p:cNvSpPr txBox="1"/>
          <p:nvPr/>
        </p:nvSpPr>
        <p:spPr>
          <a:xfrm>
            <a:off x="0" y="898457"/>
            <a:ext cx="12191999" cy="369332"/>
          </a:xfrm>
          <a:prstGeom prst="rect">
            <a:avLst/>
          </a:prstGeom>
          <a:noFill/>
        </p:spPr>
        <p:txBody>
          <a:bodyPr wrap="square" rtlCol="0">
            <a:spAutoFit/>
          </a:bodyPr>
          <a:lstStyle/>
          <a:p>
            <a:pPr marL="285750" indent="-285750">
              <a:buFont typeface="Arial" panose="020B0604020202020204" pitchFamily="34" charset="0"/>
              <a:buChar char="•"/>
            </a:pPr>
            <a:r>
              <a:rPr lang="en-CA" b="1" dirty="0"/>
              <a:t>The Downtown neighborhood has the most dog parks followed by Mount Pleasant, Fairview and Kensington-Cedar Cottage. </a:t>
            </a:r>
          </a:p>
        </p:txBody>
      </p:sp>
      <p:pic>
        <p:nvPicPr>
          <p:cNvPr id="9" name="Picture 8">
            <a:extLst>
              <a:ext uri="{FF2B5EF4-FFF2-40B4-BE49-F238E27FC236}">
                <a16:creationId xmlns:a16="http://schemas.microsoft.com/office/drawing/2014/main" id="{0B88EAE9-E4F4-42F4-9A86-24C507ADCF0A}"/>
              </a:ext>
            </a:extLst>
          </p:cNvPr>
          <p:cNvPicPr>
            <a:picLocks noChangeAspect="1"/>
          </p:cNvPicPr>
          <p:nvPr/>
        </p:nvPicPr>
        <p:blipFill>
          <a:blip r:embed="rId2">
            <a:alphaModFix/>
          </a:blip>
          <a:stretch>
            <a:fillRect/>
          </a:stretch>
        </p:blipFill>
        <p:spPr>
          <a:xfrm>
            <a:off x="797910" y="1463040"/>
            <a:ext cx="10596180" cy="5394960"/>
          </a:xfrm>
          <a:prstGeom prst="rect">
            <a:avLst/>
          </a:prstGeom>
        </p:spPr>
      </p:pic>
    </p:spTree>
    <p:extLst>
      <p:ext uri="{BB962C8B-B14F-4D97-AF65-F5344CB8AC3E}">
        <p14:creationId xmlns:p14="http://schemas.microsoft.com/office/powerpoint/2010/main" val="267610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2312F-26F3-43DB-BD54-E0D7B1E5C642}"/>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Dog Park locations</a:t>
            </a:r>
          </a:p>
        </p:txBody>
      </p:sp>
      <p:sp>
        <p:nvSpPr>
          <p:cNvPr id="5" name="TextBox 4">
            <a:extLst>
              <a:ext uri="{FF2B5EF4-FFF2-40B4-BE49-F238E27FC236}">
                <a16:creationId xmlns:a16="http://schemas.microsoft.com/office/drawing/2014/main" id="{00E4F326-B7D2-4CEF-A192-9D3714BC7B23}"/>
              </a:ext>
            </a:extLst>
          </p:cNvPr>
          <p:cNvSpPr txBox="1"/>
          <p:nvPr/>
        </p:nvSpPr>
        <p:spPr>
          <a:xfrm>
            <a:off x="1" y="898457"/>
            <a:ext cx="1166261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Several neighborhoods are poorly served by dog parks, having none within 1.5 km of the central point, including Kitsilano which had the second highest number of dogs.</a:t>
            </a:r>
          </a:p>
        </p:txBody>
      </p:sp>
      <p:pic>
        <p:nvPicPr>
          <p:cNvPr id="7" name="Picture 6">
            <a:extLst>
              <a:ext uri="{FF2B5EF4-FFF2-40B4-BE49-F238E27FC236}">
                <a16:creationId xmlns:a16="http://schemas.microsoft.com/office/drawing/2014/main" id="{E0F9D9B0-30AB-4021-A8D6-658BEB5F6B8E}"/>
              </a:ext>
            </a:extLst>
          </p:cNvPr>
          <p:cNvPicPr>
            <a:picLocks noChangeAspect="1"/>
          </p:cNvPicPr>
          <p:nvPr/>
        </p:nvPicPr>
        <p:blipFill>
          <a:blip r:embed="rId2"/>
          <a:stretch>
            <a:fillRect/>
          </a:stretch>
        </p:blipFill>
        <p:spPr>
          <a:xfrm>
            <a:off x="1409481" y="1544788"/>
            <a:ext cx="8839142" cy="5313212"/>
          </a:xfrm>
          <a:prstGeom prst="rect">
            <a:avLst/>
          </a:prstGeom>
        </p:spPr>
      </p:pic>
    </p:spTree>
    <p:extLst>
      <p:ext uri="{BB962C8B-B14F-4D97-AF65-F5344CB8AC3E}">
        <p14:creationId xmlns:p14="http://schemas.microsoft.com/office/powerpoint/2010/main" val="393610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005D09-6931-44ED-9CCC-E109821809CF}"/>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Pubs by Neighborhood</a:t>
            </a:r>
          </a:p>
        </p:txBody>
      </p:sp>
      <p:sp>
        <p:nvSpPr>
          <p:cNvPr id="5" name="TextBox 4">
            <a:extLst>
              <a:ext uri="{FF2B5EF4-FFF2-40B4-BE49-F238E27FC236}">
                <a16:creationId xmlns:a16="http://schemas.microsoft.com/office/drawing/2014/main" id="{903CE7DC-FBA3-4324-8BA8-5987118B87CF}"/>
              </a:ext>
            </a:extLst>
          </p:cNvPr>
          <p:cNvSpPr txBox="1"/>
          <p:nvPr/>
        </p:nvSpPr>
        <p:spPr>
          <a:xfrm>
            <a:off x="77002" y="898457"/>
            <a:ext cx="12041204"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The data set contained 330 pubs, ranging from none to 74 pubs per neighborhood! The median was 3.5 pubs.</a:t>
            </a:r>
          </a:p>
          <a:p>
            <a:pPr marL="285750" indent="-285750">
              <a:buFont typeface="Arial" panose="020B0604020202020204" pitchFamily="34" charset="0"/>
              <a:buChar char="•"/>
            </a:pPr>
            <a:r>
              <a:rPr lang="en-CA" b="1" dirty="0"/>
              <a:t>Downtown, West End, Strathcona, Fairview, Mount Pleasant, Grandview-Woodland and Kitsilano had higher numbers of pubs than the rest.</a:t>
            </a:r>
          </a:p>
        </p:txBody>
      </p:sp>
      <p:pic>
        <p:nvPicPr>
          <p:cNvPr id="7" name="Picture 6">
            <a:extLst>
              <a:ext uri="{FF2B5EF4-FFF2-40B4-BE49-F238E27FC236}">
                <a16:creationId xmlns:a16="http://schemas.microsoft.com/office/drawing/2014/main" id="{46D6B3AB-DAE9-4E0D-9D09-941A98C05422}"/>
              </a:ext>
            </a:extLst>
          </p:cNvPr>
          <p:cNvPicPr>
            <a:picLocks noChangeAspect="1"/>
          </p:cNvPicPr>
          <p:nvPr/>
        </p:nvPicPr>
        <p:blipFill>
          <a:blip r:embed="rId2"/>
          <a:stretch>
            <a:fillRect/>
          </a:stretch>
        </p:blipFill>
        <p:spPr>
          <a:xfrm>
            <a:off x="1106904" y="1722922"/>
            <a:ext cx="10114975" cy="5135078"/>
          </a:xfrm>
          <a:prstGeom prst="rect">
            <a:avLst/>
          </a:prstGeom>
        </p:spPr>
      </p:pic>
    </p:spTree>
    <p:extLst>
      <p:ext uri="{BB962C8B-B14F-4D97-AF65-F5344CB8AC3E}">
        <p14:creationId xmlns:p14="http://schemas.microsoft.com/office/powerpoint/2010/main" val="336005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005D09-6931-44ED-9CCC-E109821809CF}"/>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Pub locations</a:t>
            </a:r>
          </a:p>
        </p:txBody>
      </p:sp>
      <p:sp>
        <p:nvSpPr>
          <p:cNvPr id="5" name="TextBox 4">
            <a:extLst>
              <a:ext uri="{FF2B5EF4-FFF2-40B4-BE49-F238E27FC236}">
                <a16:creationId xmlns:a16="http://schemas.microsoft.com/office/drawing/2014/main" id="{903CE7DC-FBA3-4324-8BA8-5987118B87CF}"/>
              </a:ext>
            </a:extLst>
          </p:cNvPr>
          <p:cNvSpPr txBox="1"/>
          <p:nvPr/>
        </p:nvSpPr>
        <p:spPr>
          <a:xfrm>
            <a:off x="232074" y="898457"/>
            <a:ext cx="119599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Pubs are more frequently found in the northern 1/3 of the city compared with the central and southern neighborhoods.</a:t>
            </a:r>
            <a:endParaRPr lang="en-CA" b="1" dirty="0">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latin typeface="Calibri" panose="020F0502020204030204"/>
              </a:rPr>
              <a:t>Pub-going dog owners would be more likely to be found in those areas as well.</a:t>
            </a:r>
            <a:endParaRPr kumimoji="0" lang="en-CA" sz="1800" b="1" i="0" u="none" strike="noStrike" kern="1200" cap="none" spc="0" normalizeH="0" baseline="0" noProof="0" dirty="0">
              <a:ln>
                <a:noFill/>
              </a:ln>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F456123-B1DC-4029-8696-306E901C78B7}"/>
              </a:ext>
            </a:extLst>
          </p:cNvPr>
          <p:cNvPicPr>
            <a:picLocks noChangeAspect="1"/>
          </p:cNvPicPr>
          <p:nvPr/>
        </p:nvPicPr>
        <p:blipFill>
          <a:blip r:embed="rId2"/>
          <a:stretch>
            <a:fillRect/>
          </a:stretch>
        </p:blipFill>
        <p:spPr>
          <a:xfrm>
            <a:off x="1663975" y="1627434"/>
            <a:ext cx="8864049" cy="5413446"/>
          </a:xfrm>
          <a:prstGeom prst="rect">
            <a:avLst/>
          </a:prstGeom>
        </p:spPr>
      </p:pic>
    </p:spTree>
    <p:extLst>
      <p:ext uri="{BB962C8B-B14F-4D97-AF65-F5344CB8AC3E}">
        <p14:creationId xmlns:p14="http://schemas.microsoft.com/office/powerpoint/2010/main" val="396319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5D33D6-F551-4BA3-B156-072212221A0D}"/>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K-Means Clustering</a:t>
            </a:r>
          </a:p>
        </p:txBody>
      </p:sp>
      <p:sp>
        <p:nvSpPr>
          <p:cNvPr id="5" name="TextBox 4">
            <a:extLst>
              <a:ext uri="{FF2B5EF4-FFF2-40B4-BE49-F238E27FC236}">
                <a16:creationId xmlns:a16="http://schemas.microsoft.com/office/drawing/2014/main" id="{22B144EA-FBAC-45E8-8C33-2E1137C5F0C9}"/>
              </a:ext>
            </a:extLst>
          </p:cNvPr>
          <p:cNvSpPr txBox="1"/>
          <p:nvPr/>
        </p:nvSpPr>
        <p:spPr>
          <a:xfrm>
            <a:off x="232075" y="898457"/>
            <a:ext cx="11430535"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Using normalized data on dog density, pub density and dog park density, we modelled 15 values of ‘K’ (the number of clusters), and evaluated the optimum value using the Elbow Method (plotting inertia against the # of clusters) tested)</a:t>
            </a:r>
          </a:p>
        </p:txBody>
      </p:sp>
      <p:pic>
        <p:nvPicPr>
          <p:cNvPr id="7" name="Picture 6">
            <a:extLst>
              <a:ext uri="{FF2B5EF4-FFF2-40B4-BE49-F238E27FC236}">
                <a16:creationId xmlns:a16="http://schemas.microsoft.com/office/drawing/2014/main" id="{D08F5636-E47E-4C74-A92C-CE6225EFFD55}"/>
              </a:ext>
            </a:extLst>
          </p:cNvPr>
          <p:cNvPicPr>
            <a:picLocks noChangeAspect="1"/>
          </p:cNvPicPr>
          <p:nvPr/>
        </p:nvPicPr>
        <p:blipFill>
          <a:blip r:embed="rId2"/>
          <a:stretch>
            <a:fillRect/>
          </a:stretch>
        </p:blipFill>
        <p:spPr>
          <a:xfrm>
            <a:off x="99340" y="1544789"/>
            <a:ext cx="5579190" cy="3286372"/>
          </a:xfrm>
          <a:prstGeom prst="rect">
            <a:avLst/>
          </a:prstGeom>
        </p:spPr>
      </p:pic>
      <p:sp>
        <p:nvSpPr>
          <p:cNvPr id="8" name="TextBox 7">
            <a:extLst>
              <a:ext uri="{FF2B5EF4-FFF2-40B4-BE49-F238E27FC236}">
                <a16:creationId xmlns:a16="http://schemas.microsoft.com/office/drawing/2014/main" id="{0F62F5BF-581F-4187-90AB-1EF079F70049}"/>
              </a:ext>
            </a:extLst>
          </p:cNvPr>
          <p:cNvSpPr txBox="1"/>
          <p:nvPr/>
        </p:nvSpPr>
        <p:spPr>
          <a:xfrm>
            <a:off x="232074" y="4803789"/>
            <a:ext cx="11430535"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The Elbow Method indicated that the optimal number of clusters is 4</a:t>
            </a:r>
          </a:p>
          <a:p>
            <a:pPr marL="285750" indent="-285750">
              <a:buFont typeface="Arial" panose="020B0604020202020204" pitchFamily="34" charset="0"/>
              <a:buChar char="•"/>
            </a:pPr>
            <a:r>
              <a:rPr lang="en-CA" b="1" dirty="0"/>
              <a:t>A scatter plot of the 22 neighborhoods in which the point’s color corresponds to the cluster number showed four clearly distinguishable clusters in the data</a:t>
            </a:r>
          </a:p>
        </p:txBody>
      </p:sp>
      <p:pic>
        <p:nvPicPr>
          <p:cNvPr id="10" name="Picture 9">
            <a:extLst>
              <a:ext uri="{FF2B5EF4-FFF2-40B4-BE49-F238E27FC236}">
                <a16:creationId xmlns:a16="http://schemas.microsoft.com/office/drawing/2014/main" id="{6EE1A35A-4B4D-4476-A873-78710F580DEA}"/>
              </a:ext>
            </a:extLst>
          </p:cNvPr>
          <p:cNvPicPr>
            <a:picLocks noChangeAspect="1"/>
          </p:cNvPicPr>
          <p:nvPr/>
        </p:nvPicPr>
        <p:blipFill>
          <a:blip r:embed="rId3"/>
          <a:stretch>
            <a:fillRect/>
          </a:stretch>
        </p:blipFill>
        <p:spPr>
          <a:xfrm>
            <a:off x="5860604" y="1544788"/>
            <a:ext cx="4649013" cy="3286372"/>
          </a:xfrm>
          <a:prstGeom prst="rect">
            <a:avLst/>
          </a:prstGeom>
        </p:spPr>
      </p:pic>
    </p:spTree>
    <p:extLst>
      <p:ext uri="{BB962C8B-B14F-4D97-AF65-F5344CB8AC3E}">
        <p14:creationId xmlns:p14="http://schemas.microsoft.com/office/powerpoint/2010/main" val="21360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029C9-3E19-4FE3-8DEF-A3B35C4F2ACF}"/>
              </a:ext>
            </a:extLst>
          </p:cNvPr>
          <p:cNvPicPr>
            <a:picLocks noChangeAspect="1"/>
          </p:cNvPicPr>
          <p:nvPr/>
        </p:nvPicPr>
        <p:blipFill>
          <a:blip r:embed="rId2"/>
          <a:stretch>
            <a:fillRect/>
          </a:stretch>
        </p:blipFill>
        <p:spPr>
          <a:xfrm>
            <a:off x="1456235" y="2044363"/>
            <a:ext cx="8041726" cy="4831793"/>
          </a:xfrm>
          <a:prstGeom prst="rect">
            <a:avLst/>
          </a:prstGeom>
        </p:spPr>
      </p:pic>
      <p:sp>
        <p:nvSpPr>
          <p:cNvPr id="6" name="TextBox 5">
            <a:extLst>
              <a:ext uri="{FF2B5EF4-FFF2-40B4-BE49-F238E27FC236}">
                <a16:creationId xmlns:a16="http://schemas.microsoft.com/office/drawing/2014/main" id="{037ACFB1-BA21-4421-96CC-B0CCD1CADBDB}"/>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Visualizing the cluster locations</a:t>
            </a:r>
          </a:p>
        </p:txBody>
      </p:sp>
      <p:sp>
        <p:nvSpPr>
          <p:cNvPr id="7" name="TextBox 6">
            <a:extLst>
              <a:ext uri="{FF2B5EF4-FFF2-40B4-BE49-F238E27FC236}">
                <a16:creationId xmlns:a16="http://schemas.microsoft.com/office/drawing/2014/main" id="{471B5757-C9FD-4CDB-8BCA-60AABFBA9E52}"/>
              </a:ext>
            </a:extLst>
          </p:cNvPr>
          <p:cNvSpPr txBox="1"/>
          <p:nvPr/>
        </p:nvSpPr>
        <p:spPr>
          <a:xfrm>
            <a:off x="1" y="898457"/>
            <a:ext cx="1166261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A choropleth map was used to visualize the four clusters.</a:t>
            </a:r>
          </a:p>
          <a:p>
            <a:pPr marL="285750" indent="-285750">
              <a:buFont typeface="Arial" panose="020B0604020202020204" pitchFamily="34" charset="0"/>
              <a:buChar char="•"/>
            </a:pPr>
            <a:r>
              <a:rPr lang="en-CA" b="1" dirty="0"/>
              <a:t>One cluster accounted for 16 of the 22 neighborhoods.  </a:t>
            </a:r>
          </a:p>
          <a:p>
            <a:pPr marL="285750" indent="-285750">
              <a:buFont typeface="Arial" panose="020B0604020202020204" pitchFamily="34" charset="0"/>
              <a:buChar char="•"/>
            </a:pPr>
            <a:r>
              <a:rPr lang="en-CA" b="1" dirty="0"/>
              <a:t>There was a tendency for the remaining clusters to be located in the north-central section of the city</a:t>
            </a:r>
          </a:p>
        </p:txBody>
      </p:sp>
    </p:spTree>
    <p:extLst>
      <p:ext uri="{BB962C8B-B14F-4D97-AF65-F5344CB8AC3E}">
        <p14:creationId xmlns:p14="http://schemas.microsoft.com/office/powerpoint/2010/main" val="145426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E767374D-93BA-4CA8-B834-3EA99FBDC80C}"/>
              </a:ext>
            </a:extLst>
          </p:cNvPr>
          <p:cNvGraphicFramePr>
            <a:graphicFrameLocks noGrp="1"/>
          </p:cNvGraphicFramePr>
          <p:nvPr>
            <p:extLst>
              <p:ext uri="{D42A27DB-BD31-4B8C-83A1-F6EECF244321}">
                <p14:modId xmlns:p14="http://schemas.microsoft.com/office/powerpoint/2010/main" val="599125351"/>
              </p:ext>
            </p:extLst>
          </p:nvPr>
        </p:nvGraphicFramePr>
        <p:xfrm>
          <a:off x="1114736" y="4393889"/>
          <a:ext cx="9720446" cy="2192688"/>
        </p:xfrm>
        <a:graphic>
          <a:graphicData uri="http://schemas.openxmlformats.org/drawingml/2006/table">
            <a:tbl>
              <a:tblPr firstRow="1" bandRow="1">
                <a:tableStyleId>{5C22544A-7EE6-4342-B048-85BDC9FD1C3A}</a:tableStyleId>
              </a:tblPr>
              <a:tblGrid>
                <a:gridCol w="1435590">
                  <a:extLst>
                    <a:ext uri="{9D8B030D-6E8A-4147-A177-3AD203B41FA5}">
                      <a16:colId xmlns:a16="http://schemas.microsoft.com/office/drawing/2014/main" val="3751685298"/>
                    </a:ext>
                  </a:extLst>
                </a:gridCol>
                <a:gridCol w="1435590">
                  <a:extLst>
                    <a:ext uri="{9D8B030D-6E8A-4147-A177-3AD203B41FA5}">
                      <a16:colId xmlns:a16="http://schemas.microsoft.com/office/drawing/2014/main" val="3291669383"/>
                    </a:ext>
                  </a:extLst>
                </a:gridCol>
                <a:gridCol w="1435590">
                  <a:extLst>
                    <a:ext uri="{9D8B030D-6E8A-4147-A177-3AD203B41FA5}">
                      <a16:colId xmlns:a16="http://schemas.microsoft.com/office/drawing/2014/main" val="2204461450"/>
                    </a:ext>
                  </a:extLst>
                </a:gridCol>
                <a:gridCol w="1435590">
                  <a:extLst>
                    <a:ext uri="{9D8B030D-6E8A-4147-A177-3AD203B41FA5}">
                      <a16:colId xmlns:a16="http://schemas.microsoft.com/office/drawing/2014/main" val="870220721"/>
                    </a:ext>
                  </a:extLst>
                </a:gridCol>
                <a:gridCol w="1570080">
                  <a:extLst>
                    <a:ext uri="{9D8B030D-6E8A-4147-A177-3AD203B41FA5}">
                      <a16:colId xmlns:a16="http://schemas.microsoft.com/office/drawing/2014/main" val="2220793386"/>
                    </a:ext>
                  </a:extLst>
                </a:gridCol>
                <a:gridCol w="2408006">
                  <a:extLst>
                    <a:ext uri="{9D8B030D-6E8A-4147-A177-3AD203B41FA5}">
                      <a16:colId xmlns:a16="http://schemas.microsoft.com/office/drawing/2014/main" val="1634799961"/>
                    </a:ext>
                  </a:extLst>
                </a:gridCol>
              </a:tblGrid>
              <a:tr h="370840">
                <a:tc>
                  <a:txBody>
                    <a:bodyPr/>
                    <a:lstStyle/>
                    <a:p>
                      <a:r>
                        <a:rPr lang="en-CA" dirty="0"/>
                        <a:t>Cluster</a:t>
                      </a:r>
                    </a:p>
                  </a:txBody>
                  <a:tcPr/>
                </a:tc>
                <a:tc>
                  <a:txBody>
                    <a:bodyPr/>
                    <a:lstStyle/>
                    <a:p>
                      <a:r>
                        <a:rPr lang="en-CA" dirty="0"/>
                        <a:t>Count</a:t>
                      </a:r>
                    </a:p>
                  </a:txBody>
                  <a:tcPr/>
                </a:tc>
                <a:tc>
                  <a:txBody>
                    <a:bodyPr/>
                    <a:lstStyle/>
                    <a:p>
                      <a:r>
                        <a:rPr lang="en-CA" dirty="0"/>
                        <a:t>Dogs/Ha (median)</a:t>
                      </a:r>
                    </a:p>
                  </a:txBody>
                  <a:tcPr/>
                </a:tc>
                <a:tc>
                  <a:txBody>
                    <a:bodyPr/>
                    <a:lstStyle/>
                    <a:p>
                      <a:r>
                        <a:rPr lang="en-CA" dirty="0"/>
                        <a:t>Pubs/Ha</a:t>
                      </a:r>
                    </a:p>
                    <a:p>
                      <a:r>
                        <a:rPr lang="en-CA" dirty="0"/>
                        <a:t>(median)</a:t>
                      </a:r>
                    </a:p>
                  </a:txBody>
                  <a:tcPr/>
                </a:tc>
                <a:tc>
                  <a:txBody>
                    <a:bodyPr/>
                    <a:lstStyle/>
                    <a:p>
                      <a:r>
                        <a:rPr lang="en-CA" dirty="0"/>
                        <a:t>Dog Parks/Ha</a:t>
                      </a:r>
                    </a:p>
                    <a:p>
                      <a:r>
                        <a:rPr lang="en-CA" dirty="0"/>
                        <a:t>(median)</a:t>
                      </a:r>
                    </a:p>
                  </a:txBody>
                  <a:tcPr/>
                </a:tc>
                <a:tc>
                  <a:txBody>
                    <a:bodyPr/>
                    <a:lstStyle/>
                    <a:p>
                      <a:r>
                        <a:rPr lang="en-CA" dirty="0"/>
                        <a:t>Recommendation</a:t>
                      </a:r>
                    </a:p>
                  </a:txBody>
                  <a:tcPr/>
                </a:tc>
                <a:extLst>
                  <a:ext uri="{0D108BD9-81ED-4DB2-BD59-A6C34878D82A}">
                    <a16:rowId xmlns:a16="http://schemas.microsoft.com/office/drawing/2014/main" val="1412491244"/>
                  </a:ext>
                </a:extLst>
              </a:tr>
              <a:tr h="445168">
                <a:tc>
                  <a:txBody>
                    <a:bodyPr/>
                    <a:lstStyle/>
                    <a:p>
                      <a:r>
                        <a:rPr lang="en-CA" dirty="0"/>
                        <a:t>1</a:t>
                      </a:r>
                    </a:p>
                  </a:txBody>
                  <a:tcPr/>
                </a:tc>
                <a:tc>
                  <a:txBody>
                    <a:bodyPr/>
                    <a:lstStyle/>
                    <a:p>
                      <a:r>
                        <a:rPr lang="en-CA" dirty="0"/>
                        <a:t>16</a:t>
                      </a:r>
                    </a:p>
                  </a:txBody>
                  <a:tcPr/>
                </a:tc>
                <a:tc>
                  <a:txBody>
                    <a:bodyPr/>
                    <a:lstStyle/>
                    <a:p>
                      <a:r>
                        <a:rPr lang="en-CA" dirty="0"/>
                        <a:t>1.6 (low)</a:t>
                      </a:r>
                    </a:p>
                  </a:txBody>
                  <a:tcPr/>
                </a:tc>
                <a:tc>
                  <a:txBody>
                    <a:bodyPr/>
                    <a:lstStyle/>
                    <a:p>
                      <a:r>
                        <a:rPr lang="en-CA" dirty="0"/>
                        <a:t>0.004 (low)</a:t>
                      </a:r>
                    </a:p>
                  </a:txBody>
                  <a:tcPr/>
                </a:tc>
                <a:tc>
                  <a:txBody>
                    <a:bodyPr/>
                    <a:lstStyle/>
                    <a:p>
                      <a:r>
                        <a:rPr lang="en-CA" dirty="0"/>
                        <a:t>0 (low)</a:t>
                      </a:r>
                    </a:p>
                  </a:txBody>
                  <a:tcPr/>
                </a:tc>
                <a:tc>
                  <a:txBody>
                    <a:bodyPr/>
                    <a:lstStyle/>
                    <a:p>
                      <a:r>
                        <a:rPr lang="en-CA" dirty="0"/>
                        <a:t>Poor candidates</a:t>
                      </a:r>
                    </a:p>
                  </a:txBody>
                  <a:tcPr/>
                </a:tc>
                <a:extLst>
                  <a:ext uri="{0D108BD9-81ED-4DB2-BD59-A6C34878D82A}">
                    <a16:rowId xmlns:a16="http://schemas.microsoft.com/office/drawing/2014/main" val="3466922122"/>
                  </a:ext>
                </a:extLst>
              </a:tr>
              <a:tr h="370840">
                <a:tc>
                  <a:txBody>
                    <a:bodyPr/>
                    <a:lstStyle/>
                    <a:p>
                      <a:r>
                        <a:rPr lang="en-CA" dirty="0"/>
                        <a:t>2</a:t>
                      </a:r>
                    </a:p>
                  </a:txBody>
                  <a:tcPr/>
                </a:tc>
                <a:tc>
                  <a:txBody>
                    <a:bodyPr/>
                    <a:lstStyle/>
                    <a:p>
                      <a:r>
                        <a:rPr lang="en-CA" dirty="0"/>
                        <a:t>1</a:t>
                      </a:r>
                    </a:p>
                  </a:txBody>
                  <a:tcPr/>
                </a:tc>
                <a:tc>
                  <a:txBody>
                    <a:bodyPr/>
                    <a:lstStyle/>
                    <a:p>
                      <a:r>
                        <a:rPr lang="en-CA" dirty="0"/>
                        <a:t>6.9 (high)</a:t>
                      </a:r>
                    </a:p>
                  </a:txBody>
                  <a:tcPr/>
                </a:tc>
                <a:tc>
                  <a:txBody>
                    <a:bodyPr/>
                    <a:lstStyle/>
                    <a:p>
                      <a:r>
                        <a:rPr lang="en-CA" dirty="0"/>
                        <a:t>0.306 (high)</a:t>
                      </a:r>
                    </a:p>
                  </a:txBody>
                  <a:tcPr/>
                </a:tc>
                <a:tc>
                  <a:txBody>
                    <a:bodyPr/>
                    <a:lstStyle/>
                    <a:p>
                      <a:r>
                        <a:rPr lang="en-CA" dirty="0"/>
                        <a:t>0.004 (med)</a:t>
                      </a:r>
                    </a:p>
                  </a:txBody>
                  <a:tcPr/>
                </a:tc>
                <a:tc>
                  <a:txBody>
                    <a:bodyPr/>
                    <a:lstStyle/>
                    <a:p>
                      <a:r>
                        <a:rPr lang="en-CA" dirty="0"/>
                        <a:t>Moderate candidates</a:t>
                      </a:r>
                    </a:p>
                  </a:txBody>
                  <a:tcPr/>
                </a:tc>
                <a:extLst>
                  <a:ext uri="{0D108BD9-81ED-4DB2-BD59-A6C34878D82A}">
                    <a16:rowId xmlns:a16="http://schemas.microsoft.com/office/drawing/2014/main" val="4118635607"/>
                  </a:ext>
                </a:extLst>
              </a:tr>
              <a:tr h="370840">
                <a:tc>
                  <a:txBody>
                    <a:bodyPr/>
                    <a:lstStyle/>
                    <a:p>
                      <a:r>
                        <a:rPr lang="en-CA" dirty="0"/>
                        <a:t>3</a:t>
                      </a:r>
                    </a:p>
                  </a:txBody>
                  <a:tcPr/>
                </a:tc>
                <a:tc>
                  <a:txBody>
                    <a:bodyPr/>
                    <a:lstStyle/>
                    <a:p>
                      <a:r>
                        <a:rPr lang="en-CA" dirty="0"/>
                        <a:t>3</a:t>
                      </a:r>
                    </a:p>
                  </a:txBody>
                  <a:tcPr/>
                </a:tc>
                <a:tc>
                  <a:txBody>
                    <a:bodyPr/>
                    <a:lstStyle/>
                    <a:p>
                      <a:r>
                        <a:rPr lang="en-CA" dirty="0"/>
                        <a:t>4.0 (med)</a:t>
                      </a:r>
                    </a:p>
                  </a:txBody>
                  <a:tcPr/>
                </a:tc>
                <a:tc>
                  <a:txBody>
                    <a:bodyPr/>
                    <a:lstStyle/>
                    <a:p>
                      <a:r>
                        <a:rPr lang="en-CA" dirty="0"/>
                        <a:t>0.094 (med)</a:t>
                      </a:r>
                    </a:p>
                  </a:txBody>
                  <a:tcPr/>
                </a:tc>
                <a:tc>
                  <a:txBody>
                    <a:bodyPr/>
                    <a:lstStyle/>
                    <a:p>
                      <a:r>
                        <a:rPr lang="en-CA" dirty="0"/>
                        <a:t>0.015 (high)</a:t>
                      </a:r>
                    </a:p>
                  </a:txBody>
                  <a:tcPr/>
                </a:tc>
                <a:tc>
                  <a:txBody>
                    <a:bodyPr/>
                    <a:lstStyle/>
                    <a:p>
                      <a:r>
                        <a:rPr lang="en-CA" dirty="0"/>
                        <a:t>Moderate candidates</a:t>
                      </a:r>
                    </a:p>
                  </a:txBody>
                  <a:tcPr/>
                </a:tc>
                <a:extLst>
                  <a:ext uri="{0D108BD9-81ED-4DB2-BD59-A6C34878D82A}">
                    <a16:rowId xmlns:a16="http://schemas.microsoft.com/office/drawing/2014/main" val="680587111"/>
                  </a:ext>
                </a:extLst>
              </a:tr>
              <a:tr h="0">
                <a:tc>
                  <a:txBody>
                    <a:bodyPr/>
                    <a:lstStyle/>
                    <a:p>
                      <a:r>
                        <a:rPr lang="en-CA" dirty="0"/>
                        <a:t>4</a:t>
                      </a:r>
                    </a:p>
                  </a:txBody>
                  <a:tcPr/>
                </a:tc>
                <a:tc>
                  <a:txBody>
                    <a:bodyPr/>
                    <a:lstStyle/>
                    <a:p>
                      <a:r>
                        <a:rPr lang="en-CA" dirty="0"/>
                        <a:t>2</a:t>
                      </a:r>
                    </a:p>
                  </a:txBody>
                  <a:tcPr/>
                </a:tc>
                <a:tc>
                  <a:txBody>
                    <a:bodyPr/>
                    <a:lstStyle/>
                    <a:p>
                      <a:r>
                        <a:rPr lang="en-CA" dirty="0"/>
                        <a:t>4.0 (med)</a:t>
                      </a:r>
                    </a:p>
                  </a:txBody>
                  <a:tcPr/>
                </a:tc>
                <a:tc>
                  <a:txBody>
                    <a:bodyPr/>
                    <a:lstStyle/>
                    <a:p>
                      <a:r>
                        <a:rPr lang="en-CA" dirty="0"/>
                        <a:t>0.043 (med)</a:t>
                      </a:r>
                    </a:p>
                  </a:txBody>
                  <a:tcPr/>
                </a:tc>
                <a:tc>
                  <a:txBody>
                    <a:bodyPr/>
                    <a:lstStyle/>
                    <a:p>
                      <a:r>
                        <a:rPr lang="en-CA" dirty="0"/>
                        <a:t>0 (low)</a:t>
                      </a:r>
                    </a:p>
                  </a:txBody>
                  <a:tcPr/>
                </a:tc>
                <a:tc>
                  <a:txBody>
                    <a:bodyPr/>
                    <a:lstStyle/>
                    <a:p>
                      <a:r>
                        <a:rPr lang="en-CA" dirty="0"/>
                        <a:t>Good candidates</a:t>
                      </a:r>
                    </a:p>
                  </a:txBody>
                  <a:tcPr/>
                </a:tc>
                <a:extLst>
                  <a:ext uri="{0D108BD9-81ED-4DB2-BD59-A6C34878D82A}">
                    <a16:rowId xmlns:a16="http://schemas.microsoft.com/office/drawing/2014/main" val="153900368"/>
                  </a:ext>
                </a:extLst>
              </a:tr>
            </a:tbl>
          </a:graphicData>
        </a:graphic>
      </p:graphicFrame>
      <p:sp>
        <p:nvSpPr>
          <p:cNvPr id="8" name="TextBox 7">
            <a:extLst>
              <a:ext uri="{FF2B5EF4-FFF2-40B4-BE49-F238E27FC236}">
                <a16:creationId xmlns:a16="http://schemas.microsoft.com/office/drawing/2014/main" id="{DA486607-A627-41D9-8D5F-5AFA642CF37F}"/>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Characterizing the clusters</a:t>
            </a:r>
          </a:p>
        </p:txBody>
      </p:sp>
      <p:sp>
        <p:nvSpPr>
          <p:cNvPr id="9" name="TextBox 8">
            <a:extLst>
              <a:ext uri="{FF2B5EF4-FFF2-40B4-BE49-F238E27FC236}">
                <a16:creationId xmlns:a16="http://schemas.microsoft.com/office/drawing/2014/main" id="{403E9D43-F3B6-415F-B26C-764E5F5924B7}"/>
              </a:ext>
            </a:extLst>
          </p:cNvPr>
          <p:cNvSpPr txBox="1"/>
          <p:nvPr/>
        </p:nvSpPr>
        <p:spPr>
          <a:xfrm>
            <a:off x="1" y="898457"/>
            <a:ext cx="11662610" cy="3693319"/>
          </a:xfrm>
          <a:prstGeom prst="rect">
            <a:avLst/>
          </a:prstGeom>
          <a:noFill/>
        </p:spPr>
        <p:txBody>
          <a:bodyPr wrap="square" rtlCol="0">
            <a:spAutoFit/>
          </a:bodyPr>
          <a:lstStyle/>
          <a:p>
            <a:pPr marL="285750" indent="-285750">
              <a:buFont typeface="Arial" panose="020B0604020202020204" pitchFamily="34" charset="0"/>
              <a:buChar char="•"/>
            </a:pPr>
            <a:r>
              <a:rPr lang="en-CA" b="1" dirty="0"/>
              <a:t>The first cluster  accounted for 16 neighborhoods and had low dog density, low pub density and low dog park density.  These neighborhoods are not good candidate locations for the dog bar</a:t>
            </a:r>
            <a:br>
              <a:rPr lang="en-CA" b="1" dirty="0"/>
            </a:br>
            <a:endParaRPr lang="en-CA" b="1" dirty="0"/>
          </a:p>
          <a:p>
            <a:pPr marL="285750" indent="-285750">
              <a:buFont typeface="Arial" panose="020B0604020202020204" pitchFamily="34" charset="0"/>
              <a:buChar char="•"/>
            </a:pPr>
            <a:r>
              <a:rPr lang="en-CA" b="1" dirty="0"/>
              <a:t>The second cluster had a single neighborhood with high dog density, high pub density and moderate dog park density. This neighborhood might be a worthwhile candidate, but it is already fairly well served by dog parks.</a:t>
            </a:r>
            <a:br>
              <a:rPr lang="en-CA" b="1" dirty="0"/>
            </a:br>
            <a:endParaRPr lang="en-CA" b="1" dirty="0"/>
          </a:p>
          <a:p>
            <a:pPr marL="285750" indent="-285750">
              <a:buFont typeface="Arial" panose="020B0604020202020204" pitchFamily="34" charset="0"/>
              <a:buChar char="•"/>
            </a:pPr>
            <a:r>
              <a:rPr lang="en-CA" b="1" dirty="0"/>
              <a:t>The third cluster had 3 neighborhoods with moderate dog density, moderate pub density but high dog park density.  Again, these neighborhoods may be good candidates, but the high dog park density makes them less than ideal.</a:t>
            </a:r>
            <a:br>
              <a:rPr lang="en-CA" b="1" dirty="0"/>
            </a:br>
            <a:endParaRPr lang="en-CA" b="1" dirty="0"/>
          </a:p>
          <a:p>
            <a:pPr marL="285750" indent="-285750">
              <a:buFont typeface="Arial" panose="020B0604020202020204" pitchFamily="34" charset="0"/>
              <a:buChar char="•"/>
            </a:pPr>
            <a:r>
              <a:rPr lang="en-CA" b="1" dirty="0"/>
              <a:t>The final cluster with 2 neighborhoods (Grandview-Woodlands and Kitsilano) had moderate dog density, moderate pub density but are poorly served by existing dog parks with a median dog park density of 0.  These two neighborhoods would be the best candidates in which to locate the dog bar.</a:t>
            </a:r>
          </a:p>
          <a:p>
            <a:pPr marL="285750" indent="-285750">
              <a:buFont typeface="Arial" panose="020B0604020202020204" pitchFamily="34" charset="0"/>
              <a:buChar char="•"/>
            </a:pPr>
            <a:endParaRPr lang="en-CA" b="1" dirty="0"/>
          </a:p>
        </p:txBody>
      </p:sp>
    </p:spTree>
    <p:extLst>
      <p:ext uri="{BB962C8B-B14F-4D97-AF65-F5344CB8AC3E}">
        <p14:creationId xmlns:p14="http://schemas.microsoft.com/office/powerpoint/2010/main" val="83469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217948-92ED-4D8C-9DEF-82AC6FB2EC54}"/>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Discussion</a:t>
            </a:r>
          </a:p>
        </p:txBody>
      </p:sp>
      <p:sp>
        <p:nvSpPr>
          <p:cNvPr id="5" name="TextBox 4">
            <a:extLst>
              <a:ext uri="{FF2B5EF4-FFF2-40B4-BE49-F238E27FC236}">
                <a16:creationId xmlns:a16="http://schemas.microsoft.com/office/drawing/2014/main" id="{3052747B-DF83-4E12-9035-3DC60E4D810E}"/>
              </a:ext>
            </a:extLst>
          </p:cNvPr>
          <p:cNvSpPr txBox="1"/>
          <p:nvPr/>
        </p:nvSpPr>
        <p:spPr>
          <a:xfrm>
            <a:off x="232075" y="898457"/>
            <a:ext cx="11430535" cy="4247317"/>
          </a:xfrm>
          <a:prstGeom prst="rect">
            <a:avLst/>
          </a:prstGeom>
          <a:noFill/>
        </p:spPr>
        <p:txBody>
          <a:bodyPr wrap="square" rtlCol="0">
            <a:spAutoFit/>
          </a:bodyPr>
          <a:lstStyle/>
          <a:p>
            <a:r>
              <a:rPr lang="en-CA" b="1" dirty="0">
                <a:solidFill>
                  <a:schemeClr val="accent4">
                    <a:lumMod val="75000"/>
                  </a:schemeClr>
                </a:solidFill>
                <a:latin typeface="Helvetica" panose="020B0604020202020204" pitchFamily="34" charset="0"/>
                <a:ea typeface="Times New Roman" panose="02020603050405020304" pitchFamily="18" charset="0"/>
              </a:rPr>
              <a:t>Assumptions:</a:t>
            </a:r>
          </a:p>
          <a:p>
            <a:endParaRPr lang="en-CA" b="1" dirty="0">
              <a:solidFill>
                <a:schemeClr val="accent4">
                  <a:lumMod val="75000"/>
                </a:schemeClr>
              </a:solidFill>
              <a:latin typeface="Helvetica"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We made a few assumptions in conducting this study, and they may or may not be significant. </a:t>
            </a: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For example,  we assumed that dog license count reflects the actual number of dogs in each neighborhood. In reality, some neighborhoods with lower income levels may not license their dogs for economic reasons and this would skew the numbers.</a:t>
            </a:r>
          </a:p>
          <a:p>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effectLst/>
                <a:latin typeface="Helvetica" panose="020B0604020202020204" pitchFamily="34" charset="0"/>
                <a:ea typeface="Times New Roman" panose="02020603050405020304" pitchFamily="18" charset="0"/>
              </a:rPr>
              <a:t>The dog population data was from 2017 and may be somewhat out of date.  </a:t>
            </a:r>
            <a:r>
              <a:rPr lang="en-CA" b="1" dirty="0">
                <a:solidFill>
                  <a:srgbClr val="000000"/>
                </a:solidFill>
                <a:latin typeface="Helvetica" panose="020B0604020202020204" pitchFamily="34" charset="0"/>
                <a:ea typeface="Times New Roman" panose="02020603050405020304" pitchFamily="18" charset="0"/>
              </a:rPr>
              <a:t>However, th</a:t>
            </a:r>
            <a:r>
              <a:rPr lang="en-CA" b="1" dirty="0">
                <a:solidFill>
                  <a:srgbClr val="000000"/>
                </a:solidFill>
                <a:effectLst/>
                <a:latin typeface="Helvetica" panose="020B0604020202020204" pitchFamily="34" charset="0"/>
                <a:ea typeface="Times New Roman" panose="02020603050405020304" pitchFamily="18" charset="0"/>
              </a:rPr>
              <a:t>e impact of using older data should be similar across neighborhoods.  </a:t>
            </a:r>
          </a:p>
          <a:p>
            <a:pPr marL="285750" indent="-285750">
              <a:buFont typeface="Arial" panose="020B0604020202020204" pitchFamily="34" charset="0"/>
              <a:buChar char="•"/>
            </a:pPr>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T</a:t>
            </a:r>
            <a:r>
              <a:rPr lang="en-CA" b="1" dirty="0">
                <a:solidFill>
                  <a:srgbClr val="000000"/>
                </a:solidFill>
                <a:effectLst/>
                <a:latin typeface="Helvetica" panose="020B0604020202020204" pitchFamily="34" charset="0"/>
                <a:ea typeface="Times New Roman" panose="02020603050405020304" pitchFamily="18" charset="0"/>
              </a:rPr>
              <a:t>he recent COVID-19 pandemic may have </a:t>
            </a:r>
            <a:r>
              <a:rPr lang="en-CA" b="1" dirty="0">
                <a:solidFill>
                  <a:srgbClr val="000000"/>
                </a:solidFill>
                <a:latin typeface="Helvetica" panose="020B0604020202020204" pitchFamily="34" charset="0"/>
                <a:ea typeface="Times New Roman" panose="02020603050405020304" pitchFamily="18" charset="0"/>
              </a:rPr>
              <a:t>resulted in pubs being closed but not removed from the </a:t>
            </a:r>
            <a:r>
              <a:rPr lang="en-CA" b="1" dirty="0" err="1">
                <a:solidFill>
                  <a:srgbClr val="000000"/>
                </a:solidFill>
                <a:latin typeface="Helvetica" panose="020B0604020202020204" pitchFamily="34" charset="0"/>
                <a:ea typeface="Times New Roman" panose="02020603050405020304" pitchFamily="18" charset="0"/>
              </a:rPr>
              <a:t>FourSquare</a:t>
            </a:r>
            <a:r>
              <a:rPr lang="en-CA" b="1" dirty="0">
                <a:solidFill>
                  <a:srgbClr val="000000"/>
                </a:solidFill>
                <a:latin typeface="Helvetica" panose="020B0604020202020204" pitchFamily="34" charset="0"/>
                <a:ea typeface="Times New Roman" panose="02020603050405020304" pitchFamily="18" charset="0"/>
              </a:rPr>
              <a:t> dataset.  Again, this should have impacted all neighborhoods the same way.</a:t>
            </a:r>
          </a:p>
          <a:p>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We may have underestimated the number of dog parks due to the key words we used to filter the </a:t>
            </a:r>
            <a:r>
              <a:rPr lang="en-CA" b="1" dirty="0" err="1">
                <a:solidFill>
                  <a:srgbClr val="000000"/>
                </a:solidFill>
                <a:latin typeface="Helvetica" panose="020B0604020202020204" pitchFamily="34" charset="0"/>
                <a:ea typeface="Times New Roman" panose="02020603050405020304" pitchFamily="18" charset="0"/>
              </a:rPr>
              <a:t>FourSquare</a:t>
            </a:r>
            <a:r>
              <a:rPr lang="en-CA" b="1" dirty="0">
                <a:solidFill>
                  <a:srgbClr val="000000"/>
                </a:solidFill>
                <a:latin typeface="Helvetica" panose="020B0604020202020204" pitchFamily="34" charset="0"/>
                <a:ea typeface="Times New Roman" panose="02020603050405020304" pitchFamily="18" charset="0"/>
              </a:rPr>
              <a:t> API data. This too should have impacted all neighborhoods the same way.</a:t>
            </a:r>
          </a:p>
        </p:txBody>
      </p:sp>
    </p:spTree>
    <p:extLst>
      <p:ext uri="{BB962C8B-B14F-4D97-AF65-F5344CB8AC3E}">
        <p14:creationId xmlns:p14="http://schemas.microsoft.com/office/powerpoint/2010/main" val="198356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icture containing person, outdoor, building, sidewalk&#10;&#10;Description automatically generated">
            <a:extLst>
              <a:ext uri="{FF2B5EF4-FFF2-40B4-BE49-F238E27FC236}">
                <a16:creationId xmlns:a16="http://schemas.microsoft.com/office/drawing/2014/main" id="{2F9112A1-92AA-4E71-9844-F45163963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08" y="0"/>
            <a:ext cx="10294675" cy="68631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FCCB7FB5-580E-4FB6-8658-664ADA91879D}"/>
              </a:ext>
            </a:extLst>
          </p:cNvPr>
          <p:cNvSpPr txBox="1"/>
          <p:nvPr/>
        </p:nvSpPr>
        <p:spPr>
          <a:xfrm>
            <a:off x="4794410" y="0"/>
            <a:ext cx="6467147" cy="2308324"/>
          </a:xfrm>
          <a:prstGeom prst="rect">
            <a:avLst/>
          </a:prstGeom>
          <a:noFill/>
        </p:spPr>
        <p:txBody>
          <a:bodyPr wrap="square" rtlCol="0">
            <a:spAutoFit/>
          </a:bodyPr>
          <a:lstStyle/>
          <a:p>
            <a:r>
              <a:rPr lang="en-CA" sz="3600" b="1" dirty="0">
                <a:solidFill>
                  <a:schemeClr val="accent4">
                    <a:lumMod val="60000"/>
                    <a:lumOff val="40000"/>
                  </a:schemeClr>
                </a:solidFill>
              </a:rPr>
              <a:t>The human relationship with Man’s best friend is thousands of years old, and dogs have become a cherished part of our lives.</a:t>
            </a:r>
          </a:p>
        </p:txBody>
      </p:sp>
      <p:sp>
        <p:nvSpPr>
          <p:cNvPr id="7" name="TextBox 6">
            <a:extLst>
              <a:ext uri="{FF2B5EF4-FFF2-40B4-BE49-F238E27FC236}">
                <a16:creationId xmlns:a16="http://schemas.microsoft.com/office/drawing/2014/main" id="{9B2801FB-4116-4DE9-AD4E-432C74EEABDE}"/>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Mandy Henry, </a:t>
            </a:r>
            <a:r>
              <a:rPr lang="en-CA" dirty="0" err="1">
                <a:solidFill>
                  <a:schemeClr val="bg1">
                    <a:lumMod val="75000"/>
                  </a:schemeClr>
                </a:solidFill>
              </a:rPr>
              <a:t>Unsplash</a:t>
            </a:r>
            <a:endParaRPr lang="en-CA" dirty="0">
              <a:solidFill>
                <a:schemeClr val="bg1">
                  <a:lumMod val="75000"/>
                </a:schemeClr>
              </a:solidFill>
            </a:endParaRPr>
          </a:p>
        </p:txBody>
      </p:sp>
    </p:spTree>
    <p:extLst>
      <p:ext uri="{BB962C8B-B14F-4D97-AF65-F5344CB8AC3E}">
        <p14:creationId xmlns:p14="http://schemas.microsoft.com/office/powerpoint/2010/main" val="183430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217948-92ED-4D8C-9DEF-82AC6FB2EC54}"/>
              </a:ext>
            </a:extLst>
          </p:cNvPr>
          <p:cNvSpPr txBox="1"/>
          <p:nvPr/>
        </p:nvSpPr>
        <p:spPr>
          <a:xfrm>
            <a:off x="-68826" y="0"/>
            <a:ext cx="1226082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Discussion cont’d</a:t>
            </a:r>
          </a:p>
        </p:txBody>
      </p:sp>
      <p:sp>
        <p:nvSpPr>
          <p:cNvPr id="8" name="TextBox 7">
            <a:extLst>
              <a:ext uri="{FF2B5EF4-FFF2-40B4-BE49-F238E27FC236}">
                <a16:creationId xmlns:a16="http://schemas.microsoft.com/office/drawing/2014/main" id="{58E31369-A413-44A8-A54E-23441F7194AE}"/>
              </a:ext>
            </a:extLst>
          </p:cNvPr>
          <p:cNvSpPr txBox="1"/>
          <p:nvPr/>
        </p:nvSpPr>
        <p:spPr>
          <a:xfrm>
            <a:off x="68445" y="1908176"/>
            <a:ext cx="1143053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C000">
                    <a:lumMod val="75000"/>
                  </a:srgbClr>
                </a:solidFill>
                <a:effectLst/>
                <a:uLnTx/>
                <a:uFillTx/>
                <a:latin typeface="Helvetica" panose="020B0604020202020204" pitchFamily="34" charset="0"/>
                <a:ea typeface="Times New Roman" panose="02020603050405020304" pitchFamily="18" charset="0"/>
                <a:cs typeface="+mn-cs"/>
              </a:rPr>
              <a:t>Refinements and future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FC000">
                  <a:lumMod val="75000"/>
                </a:srgbClr>
              </a:solidFill>
              <a:effectLst/>
              <a:uLnTx/>
              <a:uFillTx/>
              <a:latin typeface="Helvetica" panose="020B0604020202020204" pitchFamily="34"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There are several opportunities to refine this analysis – some other features could be: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Socio-economic status, age and cultural mix of the neighborhoods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Analysis of the relative dog-friendliness of existing pubs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More fine-grained analysis of the data by avenue/street/block to identify specific addresses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Finally, location is only one in a large number of factors that will influence the establishment of the Dogs and Suds dog bar.  Future studies may need to focus on economic feasibility, the cost of property across neighborhoods, licensing and other factors.</a:t>
            </a:r>
          </a:p>
        </p:txBody>
      </p:sp>
    </p:spTree>
    <p:extLst>
      <p:ext uri="{BB962C8B-B14F-4D97-AF65-F5344CB8AC3E}">
        <p14:creationId xmlns:p14="http://schemas.microsoft.com/office/powerpoint/2010/main" val="161455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19C74B-6CBA-43E3-A22C-EF95916BC0B8}"/>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Conclusion</a:t>
            </a:r>
          </a:p>
        </p:txBody>
      </p:sp>
      <p:sp>
        <p:nvSpPr>
          <p:cNvPr id="5" name="TextBox 4">
            <a:extLst>
              <a:ext uri="{FF2B5EF4-FFF2-40B4-BE49-F238E27FC236}">
                <a16:creationId xmlns:a16="http://schemas.microsoft.com/office/drawing/2014/main" id="{4A849558-6E20-4DEC-952E-37E764A67C3A}"/>
              </a:ext>
            </a:extLst>
          </p:cNvPr>
          <p:cNvSpPr txBox="1"/>
          <p:nvPr/>
        </p:nvSpPr>
        <p:spPr>
          <a:xfrm>
            <a:off x="414958" y="1252153"/>
            <a:ext cx="11703250" cy="3416320"/>
          </a:xfrm>
          <a:prstGeom prst="rect">
            <a:avLst/>
          </a:prstGeom>
          <a:noFill/>
        </p:spPr>
        <p:txBody>
          <a:bodyPr wrap="square">
            <a:spAutoFit/>
          </a:bodyPr>
          <a:lstStyle/>
          <a:p>
            <a:r>
              <a:rPr lang="en-CA" sz="1800" b="1" dirty="0">
                <a:effectLst/>
                <a:latin typeface="Helvetica" panose="020B0604020202020204" pitchFamily="34" charset="0"/>
                <a:ea typeface="Times New Roman" panose="02020603050405020304" pitchFamily="18" charset="0"/>
              </a:rPr>
              <a:t>Dog owners love their pets and need to take them out for exercise and socialization. </a:t>
            </a:r>
          </a:p>
          <a:p>
            <a:r>
              <a:rPr lang="en-CA" sz="1800" b="1" dirty="0">
                <a:effectLst/>
                <a:latin typeface="Helvetica" panose="020B0604020202020204" pitchFamily="34" charset="0"/>
                <a:ea typeface="Times New Roman" panose="02020603050405020304" pitchFamily="18" charset="0"/>
              </a:rPr>
              <a:t>Dog bars allow them to do so while consuming their favorite beverage in a dog-friendly environment, and in doing so enjoy social interaction with like-minded pub-going dog owners. </a:t>
            </a:r>
          </a:p>
          <a:p>
            <a:pPr marL="285750" indent="-285750">
              <a:buFont typeface="Arial" panose="020B0604020202020204" pitchFamily="34" charset="0"/>
              <a:buChar char="•"/>
            </a:pPr>
            <a:endParaRPr lang="en-CA" sz="1800" b="1" dirty="0">
              <a:effectLst/>
              <a:latin typeface="Helvetica" panose="020B0604020202020204" pitchFamily="34" charset="0"/>
              <a:ea typeface="Times New Roman" panose="02020603050405020304" pitchFamily="18" charset="0"/>
            </a:endParaRPr>
          </a:p>
          <a:p>
            <a:r>
              <a:rPr lang="en-CA" sz="1800" b="1" dirty="0">
                <a:effectLst/>
                <a:latin typeface="Helvetica" panose="020B0604020202020204" pitchFamily="34" charset="0"/>
                <a:ea typeface="Times New Roman" panose="02020603050405020304" pitchFamily="18" charset="0"/>
              </a:rPr>
              <a:t>In this study we analyzed data from several sources to identify a cluster containing two neighborhood candidate locations for a dog bar. </a:t>
            </a:r>
          </a:p>
          <a:p>
            <a:endParaRPr lang="en-CA" sz="1800" b="1" dirty="0">
              <a:effectLst/>
              <a:latin typeface="Helvetica" panose="020B0604020202020204" pitchFamily="34" charset="0"/>
              <a:ea typeface="Times New Roman" panose="02020603050405020304" pitchFamily="18" charset="0"/>
            </a:endParaRPr>
          </a:p>
          <a:p>
            <a:r>
              <a:rPr lang="en-CA" sz="1800" b="1" dirty="0">
                <a:effectLst/>
                <a:latin typeface="Helvetica" panose="020B0604020202020204" pitchFamily="34" charset="0"/>
                <a:ea typeface="Times New Roman" panose="02020603050405020304" pitchFamily="18" charset="0"/>
              </a:rPr>
              <a:t>We conclude that the neighborhoods of Grandview-Woodlands and Kitsilano provide the best mix of a dog-owning population, existing pubs to attract visitors and that are poorly served by existing dog parks and are therefore the best candidate neighborhoods in which to locate Dogs and Suds, Vancouver’s first dog bar.</a:t>
            </a:r>
            <a:endParaRPr lang="en-CA" b="1" dirty="0"/>
          </a:p>
          <a:p>
            <a:pPr marL="285750" indent="-285750">
              <a:buFont typeface="Arial" panose="020B0604020202020204" pitchFamily="34" charset="0"/>
              <a:buChar char="•"/>
            </a:pPr>
            <a:endParaRPr lang="en-CA" sz="1800" b="1" dirty="0">
              <a:effectLst/>
              <a:latin typeface="Helvetica" panose="020B0604020202020204" pitchFamily="34" charset="0"/>
              <a:ea typeface="Times New Roman" panose="02020603050405020304" pitchFamily="18" charset="0"/>
            </a:endParaRPr>
          </a:p>
        </p:txBody>
      </p:sp>
      <p:sp>
        <p:nvSpPr>
          <p:cNvPr id="6" name="TextBox 5">
            <a:extLst>
              <a:ext uri="{FF2B5EF4-FFF2-40B4-BE49-F238E27FC236}">
                <a16:creationId xmlns:a16="http://schemas.microsoft.com/office/drawing/2014/main" id="{6EAB4F95-450A-46FA-A4B9-7EF87E249636}"/>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Eric Ward, </a:t>
            </a:r>
            <a:r>
              <a:rPr lang="en-CA" dirty="0" err="1">
                <a:solidFill>
                  <a:schemeClr val="bg1">
                    <a:lumMod val="75000"/>
                  </a:schemeClr>
                </a:solidFill>
              </a:rPr>
              <a:t>Unsplash</a:t>
            </a:r>
            <a:endParaRPr lang="en-CA" dirty="0">
              <a:solidFill>
                <a:schemeClr val="bg1">
                  <a:lumMod val="75000"/>
                </a:schemeClr>
              </a:solidFill>
            </a:endParaRPr>
          </a:p>
        </p:txBody>
      </p:sp>
      <p:sp>
        <p:nvSpPr>
          <p:cNvPr id="7" name="TextBox 6">
            <a:extLst>
              <a:ext uri="{FF2B5EF4-FFF2-40B4-BE49-F238E27FC236}">
                <a16:creationId xmlns:a16="http://schemas.microsoft.com/office/drawing/2014/main" id="{3973F8FF-AC27-4DDA-9D62-86F5B916FA4D}"/>
              </a:ext>
            </a:extLst>
          </p:cNvPr>
          <p:cNvSpPr txBox="1"/>
          <p:nvPr/>
        </p:nvSpPr>
        <p:spPr>
          <a:xfrm>
            <a:off x="3782728" y="5902593"/>
            <a:ext cx="12267398" cy="1015663"/>
          </a:xfrm>
          <a:prstGeom prst="rect">
            <a:avLst/>
          </a:prstGeom>
          <a:noFill/>
        </p:spPr>
        <p:txBody>
          <a:bodyPr wrap="square" rtlCol="0">
            <a:spAutoFit/>
          </a:bodyPr>
          <a:lstStyle/>
          <a:p>
            <a:r>
              <a:rPr lang="en-CA" sz="6000" b="1" dirty="0">
                <a:solidFill>
                  <a:schemeClr val="accent4">
                    <a:lumMod val="60000"/>
                    <a:lumOff val="40000"/>
                  </a:schemeClr>
                </a:solidFill>
              </a:rPr>
              <a:t>Thank you!</a:t>
            </a:r>
          </a:p>
        </p:txBody>
      </p:sp>
    </p:spTree>
    <p:extLst>
      <p:ext uri="{BB962C8B-B14F-4D97-AF65-F5344CB8AC3E}">
        <p14:creationId xmlns:p14="http://schemas.microsoft.com/office/powerpoint/2010/main" val="745585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17006-C1B1-4AB9-927A-932CA24DE0A9}"/>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References</a:t>
            </a:r>
          </a:p>
        </p:txBody>
      </p:sp>
      <p:sp>
        <p:nvSpPr>
          <p:cNvPr id="5" name="TextBox 4">
            <a:extLst>
              <a:ext uri="{FF2B5EF4-FFF2-40B4-BE49-F238E27FC236}">
                <a16:creationId xmlns:a16="http://schemas.microsoft.com/office/drawing/2014/main" id="{4246E4E5-A44F-4F05-A38B-7C58F8257049}"/>
              </a:ext>
            </a:extLst>
          </p:cNvPr>
          <p:cNvSpPr txBox="1"/>
          <p:nvPr/>
        </p:nvSpPr>
        <p:spPr>
          <a:xfrm>
            <a:off x="154005" y="1546192"/>
            <a:ext cx="12037995" cy="4016484"/>
          </a:xfrm>
          <a:prstGeom prst="rect">
            <a:avLst/>
          </a:prstGeom>
          <a:noFill/>
        </p:spPr>
        <p:txBody>
          <a:bodyPr wrap="square" rtlCol="0">
            <a:spAutoFit/>
          </a:bodyPr>
          <a:lstStyle/>
          <a:p>
            <a:pPr marL="342900" marR="0" lvl="0" indent="-342900">
              <a:lnSpc>
                <a:spcPct val="110000"/>
              </a:lnSpc>
              <a:spcBef>
                <a:spcPts val="0"/>
              </a:spcBef>
              <a:spcAft>
                <a:spcPts val="600"/>
              </a:spcAft>
              <a:buFont typeface="+mj-lt"/>
              <a:buAutoNum type="arabicPeriod"/>
            </a:pP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Serpell</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J. (1995). The Domestic Dog: Its Evolution, Behaviour and Interactions with People. Retrieved from:</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https://books.google.com.au/books?id=I8HU_3ycrrEC&amp;lpg=PA7&amp;dq=Origins%20of%20the%20dog%3A%20domestication%20and%20early%20history%20%2F%E2%80%8B%20Juliet%20Clutton-Brock&amp;pg=PA7#v=onepage&amp;q&amp;f=false</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Podberscek,Anthony</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L., Paul, Elizabeth S. and </a:t>
            </a: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Serpell</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James A.(2005) Companion Animals and Us: Exploring the Relationship Between People and Pets. </a:t>
            </a: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Cabridge</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University Press</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Bush (2011). Canada's Pet Wellness Report. Retrieved from:</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3"/>
              </a:rPr>
              <a:t>https://www.canadianveterinarians.net/documents/canada-s-pet-wellness-report2011#:~:text=The%20subject%20of%20pet%20wellness,(source%3A%20Ipsos%20Reid</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Chapman, M and Pisani, S. (2020)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4"/>
              </a:rPr>
              <a:t>https://narrativeResearch.ca/canada-has-seen-a-significant-increase-in-pet-owners-since-the-start-of-the-covid-19-pandemic/</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Siren, C (2021) https://www.cahi-icsa.ca/news/2020-canadian-pet-population-figures-released</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Wiebe, J, 2020. Looking Back on the Biggest Decade in BC Craft Beer History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5"/>
              </a:rPr>
              <a:t>https://bcaletrail.ca/looking-back-on-the-biggest-decade-in-bc-craft-beer-history/</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Wikipedia (2021) List of Neighborhoods in Vancouver.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6"/>
              </a:rPr>
              <a:t>https://en.wikipedia.org/wiki/List_of_neighbourhoods_in_Vancouver#Official_neighbourhoods</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retrieved July 2021</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City of Vancouver (2016)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7"/>
              </a:rPr>
              <a:t>https://opendata.vancouver.ca/explore/dataset/census-local-area-profiles-2016/information/</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Vancouver Park Board (2017) People Parks &amp; Dogs: A strategy for sharing Vancouver's parks: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8"/>
              </a:rPr>
              <a:t>https://vancouver.ca/files/cov/people-parks-dogs-strategy-report.pdf</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and the appendix: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9"/>
              </a:rPr>
              <a:t>https://vancouver.ca/files/cov/people-parks-dogs-strategy-appendix.pdf</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sz="1200" dirty="0"/>
          </a:p>
        </p:txBody>
      </p:sp>
    </p:spTree>
    <p:extLst>
      <p:ext uri="{BB962C8B-B14F-4D97-AF65-F5344CB8AC3E}">
        <p14:creationId xmlns:p14="http://schemas.microsoft.com/office/powerpoint/2010/main" val="272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EE8CF-4EEF-43F2-94A9-24C14B2FE227}"/>
              </a:ext>
            </a:extLst>
          </p:cNvPr>
          <p:cNvSpPr>
            <a:spLocks noGrp="1"/>
          </p:cNvSpPr>
          <p:nvPr>
            <p:ph idx="1"/>
          </p:nvPr>
        </p:nvSpPr>
        <p:spPr>
          <a:xfrm>
            <a:off x="385812" y="737971"/>
            <a:ext cx="10515600" cy="1552842"/>
          </a:xfrm>
        </p:spPr>
        <p:txBody>
          <a:bodyPr>
            <a:noAutofit/>
          </a:bodyPr>
          <a:lstStyle/>
          <a:p>
            <a:r>
              <a:rPr lang="en-CA" sz="3200" b="1" dirty="0"/>
              <a:t>In Canada, 35% of households have a dog and this number is growing</a:t>
            </a:r>
          </a:p>
          <a:p>
            <a:r>
              <a:rPr lang="en-CA" sz="3200" b="1" dirty="0"/>
              <a:t>Nurturing the human-dog bond is important, and this includes exercising, playing and being together as often as possible.</a:t>
            </a:r>
          </a:p>
        </p:txBody>
      </p:sp>
      <p:sp>
        <p:nvSpPr>
          <p:cNvPr id="4" name="TextBox 3">
            <a:extLst>
              <a:ext uri="{FF2B5EF4-FFF2-40B4-BE49-F238E27FC236}">
                <a16:creationId xmlns:a16="http://schemas.microsoft.com/office/drawing/2014/main" id="{54C06FDF-56C9-4C40-8C25-541320E2BC57}"/>
              </a:ext>
            </a:extLst>
          </p:cNvPr>
          <p:cNvSpPr txBox="1"/>
          <p:nvPr/>
        </p:nvSpPr>
        <p:spPr>
          <a:xfrm>
            <a:off x="644894" y="6541607"/>
            <a:ext cx="3118586" cy="369332"/>
          </a:xfrm>
          <a:prstGeom prst="rect">
            <a:avLst/>
          </a:prstGeom>
          <a:noFill/>
        </p:spPr>
        <p:txBody>
          <a:bodyPr wrap="square" rtlCol="0">
            <a:spAutoFit/>
          </a:bodyPr>
          <a:lstStyle/>
          <a:p>
            <a:r>
              <a:rPr lang="en-CA" dirty="0">
                <a:solidFill>
                  <a:schemeClr val="bg1">
                    <a:lumMod val="75000"/>
                  </a:schemeClr>
                </a:solidFill>
              </a:rPr>
              <a:t>Photo: James Lacy, </a:t>
            </a:r>
            <a:r>
              <a:rPr lang="en-CA" dirty="0" err="1">
                <a:solidFill>
                  <a:schemeClr val="bg1">
                    <a:lumMod val="75000"/>
                  </a:schemeClr>
                </a:solidFill>
              </a:rPr>
              <a:t>Unsplash</a:t>
            </a:r>
            <a:endParaRPr lang="en-CA" dirty="0">
              <a:solidFill>
                <a:schemeClr val="bg1">
                  <a:lumMod val="75000"/>
                </a:schemeClr>
              </a:solidFill>
            </a:endParaRPr>
          </a:p>
        </p:txBody>
      </p:sp>
    </p:spTree>
    <p:extLst>
      <p:ext uri="{BB962C8B-B14F-4D97-AF65-F5344CB8AC3E}">
        <p14:creationId xmlns:p14="http://schemas.microsoft.com/office/powerpoint/2010/main" val="16077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1B0418-D267-49A2-B613-E0E3B3478FF6}"/>
              </a:ext>
            </a:extLst>
          </p:cNvPr>
          <p:cNvSpPr txBox="1"/>
          <p:nvPr/>
        </p:nvSpPr>
        <p:spPr>
          <a:xfrm>
            <a:off x="191324" y="1459230"/>
            <a:ext cx="10758331" cy="954107"/>
          </a:xfrm>
          <a:prstGeom prst="rect">
            <a:avLst/>
          </a:prstGeom>
          <a:noFill/>
        </p:spPr>
        <p:txBody>
          <a:bodyPr wrap="none" rtlCol="0">
            <a:spAutoFit/>
          </a:bodyPr>
          <a:lstStyle/>
          <a:p>
            <a:pPr algn="ctr"/>
            <a:r>
              <a:rPr lang="en-CA" sz="2800" b="1" dirty="0">
                <a:solidFill>
                  <a:schemeClr val="tx1">
                    <a:lumMod val="95000"/>
                    <a:lumOff val="5000"/>
                  </a:schemeClr>
                </a:solidFill>
              </a:rPr>
              <a:t> British Columbia is also home to a growing number of craft breweries, </a:t>
            </a:r>
          </a:p>
          <a:p>
            <a:pPr algn="ctr"/>
            <a:r>
              <a:rPr lang="en-CA" sz="2800" b="1" dirty="0">
                <a:solidFill>
                  <a:schemeClr val="tx1">
                    <a:lumMod val="95000"/>
                    <a:lumOff val="5000"/>
                  </a:schemeClr>
                </a:solidFill>
              </a:rPr>
              <a:t>with over 20 new breweries added each year since 2011 </a:t>
            </a:r>
          </a:p>
        </p:txBody>
      </p:sp>
      <p:sp>
        <p:nvSpPr>
          <p:cNvPr id="5" name="TextBox 4">
            <a:extLst>
              <a:ext uri="{FF2B5EF4-FFF2-40B4-BE49-F238E27FC236}">
                <a16:creationId xmlns:a16="http://schemas.microsoft.com/office/drawing/2014/main" id="{2A8C2B92-BBE7-49AB-88F4-41AA213DAA50}"/>
              </a:ext>
            </a:extLst>
          </p:cNvPr>
          <p:cNvSpPr txBox="1"/>
          <p:nvPr/>
        </p:nvSpPr>
        <p:spPr>
          <a:xfrm>
            <a:off x="-1" y="2856904"/>
            <a:ext cx="11906451" cy="1015663"/>
          </a:xfrm>
          <a:prstGeom prst="rect">
            <a:avLst/>
          </a:prstGeom>
          <a:noFill/>
        </p:spPr>
        <p:txBody>
          <a:bodyPr wrap="square" rtlCol="0">
            <a:spAutoFit/>
          </a:bodyPr>
          <a:lstStyle/>
          <a:p>
            <a:pPr algn="ctr"/>
            <a:r>
              <a:rPr lang="en-CA" sz="2800" b="1" dirty="0">
                <a:solidFill>
                  <a:schemeClr val="tx1">
                    <a:lumMod val="95000"/>
                    <a:lumOff val="5000"/>
                  </a:schemeClr>
                </a:solidFill>
              </a:rPr>
              <a:t> This </a:t>
            </a:r>
            <a:r>
              <a:rPr lang="en-CA" sz="3200" b="1" dirty="0">
                <a:solidFill>
                  <a:schemeClr val="tx1">
                    <a:lumMod val="95000"/>
                    <a:lumOff val="5000"/>
                  </a:schemeClr>
                </a:solidFill>
              </a:rPr>
              <a:t>explosion</a:t>
            </a:r>
            <a:r>
              <a:rPr lang="en-CA" sz="2800" b="1" dirty="0">
                <a:solidFill>
                  <a:schemeClr val="tx1">
                    <a:lumMod val="95000"/>
                    <a:lumOff val="5000"/>
                  </a:schemeClr>
                </a:solidFill>
              </a:rPr>
              <a:t> of breweries supports an even larger number of neighborhood pubs and bars with over 300 in the City of Vancouver </a:t>
            </a:r>
          </a:p>
        </p:txBody>
      </p:sp>
      <p:sp>
        <p:nvSpPr>
          <p:cNvPr id="6" name="TextBox 5">
            <a:extLst>
              <a:ext uri="{FF2B5EF4-FFF2-40B4-BE49-F238E27FC236}">
                <a16:creationId xmlns:a16="http://schemas.microsoft.com/office/drawing/2014/main" id="{B91C69CF-E617-46E9-B63E-74982F100CEF}"/>
              </a:ext>
            </a:extLst>
          </p:cNvPr>
          <p:cNvSpPr txBox="1"/>
          <p:nvPr/>
        </p:nvSpPr>
        <p:spPr>
          <a:xfrm>
            <a:off x="9294110" y="6488668"/>
            <a:ext cx="3118586" cy="369332"/>
          </a:xfrm>
          <a:prstGeom prst="rect">
            <a:avLst/>
          </a:prstGeom>
          <a:noFill/>
        </p:spPr>
        <p:txBody>
          <a:bodyPr wrap="square" rtlCol="0">
            <a:spAutoFit/>
          </a:bodyPr>
          <a:lstStyle/>
          <a:p>
            <a:r>
              <a:rPr lang="en-CA" dirty="0">
                <a:solidFill>
                  <a:schemeClr val="bg1">
                    <a:lumMod val="75000"/>
                  </a:schemeClr>
                </a:solidFill>
              </a:rPr>
              <a:t>Photo: Sigmund, </a:t>
            </a:r>
            <a:r>
              <a:rPr lang="en-CA" dirty="0" err="1">
                <a:solidFill>
                  <a:schemeClr val="bg1">
                    <a:lumMod val="75000"/>
                  </a:schemeClr>
                </a:solidFill>
              </a:rPr>
              <a:t>Unsplash</a:t>
            </a:r>
            <a:endParaRPr lang="en-CA" dirty="0">
              <a:solidFill>
                <a:schemeClr val="bg1">
                  <a:lumMod val="75000"/>
                </a:schemeClr>
              </a:solidFill>
            </a:endParaRPr>
          </a:p>
        </p:txBody>
      </p:sp>
      <p:sp>
        <p:nvSpPr>
          <p:cNvPr id="7" name="TextBox 6">
            <a:extLst>
              <a:ext uri="{FF2B5EF4-FFF2-40B4-BE49-F238E27FC236}">
                <a16:creationId xmlns:a16="http://schemas.microsoft.com/office/drawing/2014/main" id="{E0ED59EC-43EC-49D6-A6A3-006508A5341D}"/>
              </a:ext>
            </a:extLst>
          </p:cNvPr>
          <p:cNvSpPr txBox="1"/>
          <p:nvPr/>
        </p:nvSpPr>
        <p:spPr>
          <a:xfrm>
            <a:off x="121920" y="0"/>
            <a:ext cx="11662610" cy="1015663"/>
          </a:xfrm>
          <a:prstGeom prst="rect">
            <a:avLst/>
          </a:prstGeom>
          <a:noFill/>
        </p:spPr>
        <p:txBody>
          <a:bodyPr wrap="square" rtlCol="0">
            <a:spAutoFit/>
          </a:bodyPr>
          <a:lstStyle/>
          <a:p>
            <a:r>
              <a:rPr lang="en-CA" sz="6000" b="1" dirty="0">
                <a:solidFill>
                  <a:schemeClr val="accent4">
                    <a:lumMod val="75000"/>
                  </a:schemeClr>
                </a:solidFill>
              </a:rPr>
              <a:t>Vancouverites also love their beer:</a:t>
            </a:r>
          </a:p>
        </p:txBody>
      </p:sp>
    </p:spTree>
    <p:extLst>
      <p:ext uri="{BB962C8B-B14F-4D97-AF65-F5344CB8AC3E}">
        <p14:creationId xmlns:p14="http://schemas.microsoft.com/office/powerpoint/2010/main" val="73562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837D21-8CFF-4AA8-A2B8-1F4BDEB0CCB3}"/>
              </a:ext>
            </a:extLst>
          </p:cNvPr>
          <p:cNvPicPr>
            <a:picLocks noChangeAspect="1"/>
          </p:cNvPicPr>
          <p:nvPr/>
        </p:nvPicPr>
        <p:blipFill>
          <a:blip r:embed="rId3"/>
          <a:stretch>
            <a:fillRect/>
          </a:stretch>
        </p:blipFill>
        <p:spPr>
          <a:xfrm>
            <a:off x="7363326" y="695245"/>
            <a:ext cx="4828674" cy="3128746"/>
          </a:xfrm>
          <a:prstGeom prst="rect">
            <a:avLst/>
          </a:prstGeom>
        </p:spPr>
      </p:pic>
      <p:pic>
        <p:nvPicPr>
          <p:cNvPr id="7" name="Picture 6">
            <a:extLst>
              <a:ext uri="{FF2B5EF4-FFF2-40B4-BE49-F238E27FC236}">
                <a16:creationId xmlns:a16="http://schemas.microsoft.com/office/drawing/2014/main" id="{25484008-C72F-40CA-AB62-0A43044042BC}"/>
              </a:ext>
            </a:extLst>
          </p:cNvPr>
          <p:cNvPicPr>
            <a:picLocks noChangeAspect="1"/>
          </p:cNvPicPr>
          <p:nvPr/>
        </p:nvPicPr>
        <p:blipFill>
          <a:blip r:embed="rId4"/>
          <a:stretch>
            <a:fillRect/>
          </a:stretch>
        </p:blipFill>
        <p:spPr>
          <a:xfrm>
            <a:off x="1126156" y="1079452"/>
            <a:ext cx="6686349" cy="3390651"/>
          </a:xfrm>
          <a:prstGeom prst="rect">
            <a:avLst/>
          </a:prstGeom>
        </p:spPr>
      </p:pic>
      <p:pic>
        <p:nvPicPr>
          <p:cNvPr id="5" name="Picture 4">
            <a:extLst>
              <a:ext uri="{FF2B5EF4-FFF2-40B4-BE49-F238E27FC236}">
                <a16:creationId xmlns:a16="http://schemas.microsoft.com/office/drawing/2014/main" id="{0AB6A169-F21E-4C53-9A37-F0C04ABC7A41}"/>
              </a:ext>
            </a:extLst>
          </p:cNvPr>
          <p:cNvPicPr>
            <a:picLocks noChangeAspect="1"/>
          </p:cNvPicPr>
          <p:nvPr/>
        </p:nvPicPr>
        <p:blipFill>
          <a:blip r:embed="rId5"/>
          <a:stretch>
            <a:fillRect/>
          </a:stretch>
        </p:blipFill>
        <p:spPr>
          <a:xfrm>
            <a:off x="7132696" y="3975234"/>
            <a:ext cx="5386562" cy="2717603"/>
          </a:xfrm>
          <a:prstGeom prst="rect">
            <a:avLst/>
          </a:prstGeom>
        </p:spPr>
      </p:pic>
      <p:sp>
        <p:nvSpPr>
          <p:cNvPr id="10" name="TextBox 9">
            <a:extLst>
              <a:ext uri="{FF2B5EF4-FFF2-40B4-BE49-F238E27FC236}">
                <a16:creationId xmlns:a16="http://schemas.microsoft.com/office/drawing/2014/main" id="{F6CCB17F-50AF-46A8-AEDB-9DCCB2E4CD17}"/>
              </a:ext>
            </a:extLst>
          </p:cNvPr>
          <p:cNvSpPr txBox="1"/>
          <p:nvPr/>
        </p:nvSpPr>
        <p:spPr>
          <a:xfrm>
            <a:off x="0" y="10789"/>
            <a:ext cx="11421499" cy="646331"/>
          </a:xfrm>
          <a:prstGeom prst="rect">
            <a:avLst/>
          </a:prstGeom>
          <a:noFill/>
        </p:spPr>
        <p:txBody>
          <a:bodyPr wrap="square" rtlCol="0">
            <a:spAutoFit/>
          </a:bodyPr>
          <a:lstStyle/>
          <a:p>
            <a:r>
              <a:rPr lang="en-CA" sz="3600" b="1" dirty="0">
                <a:solidFill>
                  <a:schemeClr val="accent4">
                    <a:lumMod val="75000"/>
                  </a:schemeClr>
                </a:solidFill>
              </a:rPr>
              <a:t>Best of both worlds?</a:t>
            </a:r>
            <a:r>
              <a:rPr lang="en-CA" b="1" dirty="0">
                <a:solidFill>
                  <a:schemeClr val="accent4">
                    <a:lumMod val="60000"/>
                    <a:lumOff val="40000"/>
                  </a:schemeClr>
                </a:solidFill>
              </a:rPr>
              <a:t> </a:t>
            </a:r>
            <a:r>
              <a:rPr lang="en-CA" sz="3600" b="1" dirty="0">
                <a:solidFill>
                  <a:schemeClr val="accent4">
                    <a:lumMod val="75000"/>
                  </a:schemeClr>
                </a:solidFill>
              </a:rPr>
              <a:t>An off-leash beer garden – a dog bar!</a:t>
            </a:r>
          </a:p>
        </p:txBody>
      </p:sp>
      <p:sp>
        <p:nvSpPr>
          <p:cNvPr id="11" name="TextBox 10">
            <a:extLst>
              <a:ext uri="{FF2B5EF4-FFF2-40B4-BE49-F238E27FC236}">
                <a16:creationId xmlns:a16="http://schemas.microsoft.com/office/drawing/2014/main" id="{913186A4-2770-4E57-A30A-5B22F4E154B9}"/>
              </a:ext>
            </a:extLst>
          </p:cNvPr>
          <p:cNvSpPr txBox="1"/>
          <p:nvPr/>
        </p:nvSpPr>
        <p:spPr>
          <a:xfrm>
            <a:off x="151172" y="4461548"/>
            <a:ext cx="5386562" cy="1754326"/>
          </a:xfrm>
          <a:prstGeom prst="rect">
            <a:avLst/>
          </a:prstGeom>
          <a:noFill/>
        </p:spPr>
        <p:txBody>
          <a:bodyPr wrap="square" rtlCol="0">
            <a:spAutoFit/>
          </a:bodyPr>
          <a:lstStyle/>
          <a:p>
            <a:r>
              <a:rPr lang="en-CA" sz="3600" b="1" dirty="0">
                <a:solidFill>
                  <a:schemeClr val="accent4">
                    <a:lumMod val="60000"/>
                    <a:lumOff val="40000"/>
                  </a:schemeClr>
                </a:solidFill>
              </a:rPr>
              <a:t>Dog bars exist in the US, </a:t>
            </a:r>
          </a:p>
          <a:p>
            <a:r>
              <a:rPr lang="en-CA" sz="3600" b="1" dirty="0">
                <a:solidFill>
                  <a:schemeClr val="accent4">
                    <a:lumMod val="60000"/>
                    <a:lumOff val="40000"/>
                  </a:schemeClr>
                </a:solidFill>
              </a:rPr>
              <a:t>but there are none in Vancouver</a:t>
            </a:r>
          </a:p>
        </p:txBody>
      </p:sp>
      <p:cxnSp>
        <p:nvCxnSpPr>
          <p:cNvPr id="13" name="Straight Arrow Connector 12">
            <a:extLst>
              <a:ext uri="{FF2B5EF4-FFF2-40B4-BE49-F238E27FC236}">
                <a16:creationId xmlns:a16="http://schemas.microsoft.com/office/drawing/2014/main" id="{DBE7D73B-DF14-482E-92C7-D8605842C24A}"/>
              </a:ext>
            </a:extLst>
          </p:cNvPr>
          <p:cNvCxnSpPr>
            <a:cxnSpLocks/>
          </p:cNvCxnSpPr>
          <p:nvPr/>
        </p:nvCxnSpPr>
        <p:spPr>
          <a:xfrm flipV="1">
            <a:off x="4828675" y="2983833"/>
            <a:ext cx="368967" cy="1674794"/>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EE69B28-DFBF-446A-AE60-51079F8467B5}"/>
              </a:ext>
            </a:extLst>
          </p:cNvPr>
          <p:cNvCxnSpPr>
            <a:cxnSpLocks/>
          </p:cNvCxnSpPr>
          <p:nvPr/>
        </p:nvCxnSpPr>
        <p:spPr>
          <a:xfrm flipV="1">
            <a:off x="4828675" y="2849079"/>
            <a:ext cx="3429801" cy="1848049"/>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BDC46F-03B3-4A35-924F-63A742E458F2}"/>
              </a:ext>
            </a:extLst>
          </p:cNvPr>
          <p:cNvCxnSpPr>
            <a:cxnSpLocks/>
          </p:cNvCxnSpPr>
          <p:nvPr/>
        </p:nvCxnSpPr>
        <p:spPr>
          <a:xfrm flipV="1">
            <a:off x="4828675" y="4529347"/>
            <a:ext cx="3256546" cy="206282"/>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7215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contrast="-5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110C74-C0BF-4992-8A1E-41C7910DBC38}"/>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James Lacy, </a:t>
            </a:r>
            <a:r>
              <a:rPr lang="en-CA" dirty="0" err="1">
                <a:solidFill>
                  <a:schemeClr val="bg1">
                    <a:lumMod val="75000"/>
                  </a:schemeClr>
                </a:solidFill>
              </a:rPr>
              <a:t>Unsplash</a:t>
            </a:r>
            <a:endParaRPr lang="en-CA" dirty="0">
              <a:solidFill>
                <a:schemeClr val="bg1">
                  <a:lumMod val="75000"/>
                </a:schemeClr>
              </a:solidFill>
            </a:endParaRPr>
          </a:p>
        </p:txBody>
      </p:sp>
      <p:sp>
        <p:nvSpPr>
          <p:cNvPr id="6" name="TextBox 5">
            <a:extLst>
              <a:ext uri="{FF2B5EF4-FFF2-40B4-BE49-F238E27FC236}">
                <a16:creationId xmlns:a16="http://schemas.microsoft.com/office/drawing/2014/main" id="{B641D249-EFC6-4BF3-A3E0-3ED3D4AAA1A5}"/>
              </a:ext>
            </a:extLst>
          </p:cNvPr>
          <p:cNvSpPr txBox="1"/>
          <p:nvPr/>
        </p:nvSpPr>
        <p:spPr>
          <a:xfrm>
            <a:off x="693019" y="2404024"/>
            <a:ext cx="11436419" cy="2739211"/>
          </a:xfrm>
          <a:prstGeom prst="rect">
            <a:avLst/>
          </a:prstGeom>
          <a:noFill/>
        </p:spPr>
        <p:txBody>
          <a:bodyPr wrap="square" rtlCol="0">
            <a:spAutoFit/>
          </a:bodyPr>
          <a:lstStyle/>
          <a:p>
            <a:r>
              <a:rPr lang="en-CA" sz="4400" b="1" dirty="0">
                <a:solidFill>
                  <a:schemeClr val="accent4">
                    <a:lumMod val="60000"/>
                    <a:lumOff val="40000"/>
                  </a:schemeClr>
                </a:solidFill>
              </a:rPr>
              <a:t>The Dogs and Suds dog bar </a:t>
            </a:r>
            <a:r>
              <a:rPr lang="en-CA" sz="3200" b="1" dirty="0">
                <a:solidFill>
                  <a:schemeClr val="accent4">
                    <a:lumMod val="60000"/>
                    <a:lumOff val="40000"/>
                  </a:schemeClr>
                </a:solidFill>
              </a:rPr>
              <a:t>would be Vancouver’s first dog bar where dog owners can exercise their pet while sipping their favorite beverage, enjoy the company of </a:t>
            </a:r>
          </a:p>
          <a:p>
            <a:r>
              <a:rPr lang="en-CA" sz="3200" b="1" dirty="0">
                <a:solidFill>
                  <a:schemeClr val="accent4">
                    <a:lumMod val="60000"/>
                    <a:lumOff val="40000"/>
                  </a:schemeClr>
                </a:solidFill>
              </a:rPr>
              <a:t>like-minded dog owners and their dogs can exercise and socialize with other dogs.</a:t>
            </a:r>
          </a:p>
        </p:txBody>
      </p:sp>
      <p:sp>
        <p:nvSpPr>
          <p:cNvPr id="7" name="TextBox 6">
            <a:extLst>
              <a:ext uri="{FF2B5EF4-FFF2-40B4-BE49-F238E27FC236}">
                <a16:creationId xmlns:a16="http://schemas.microsoft.com/office/drawing/2014/main" id="{A4778DC7-7B6E-4E75-91F8-A9837662565C}"/>
              </a:ext>
            </a:extLst>
          </p:cNvPr>
          <p:cNvSpPr txBox="1"/>
          <p:nvPr/>
        </p:nvSpPr>
        <p:spPr>
          <a:xfrm>
            <a:off x="105879" y="5831876"/>
            <a:ext cx="12118208" cy="584775"/>
          </a:xfrm>
          <a:prstGeom prst="rect">
            <a:avLst/>
          </a:prstGeom>
          <a:noFill/>
        </p:spPr>
        <p:txBody>
          <a:bodyPr wrap="square" rtlCol="0">
            <a:spAutoFit/>
          </a:bodyPr>
          <a:lstStyle/>
          <a:p>
            <a:r>
              <a:rPr lang="en-CA" sz="3200" i="1" dirty="0">
                <a:solidFill>
                  <a:schemeClr val="accent4">
                    <a:lumMod val="60000"/>
                    <a:lumOff val="40000"/>
                  </a:schemeClr>
                </a:solidFill>
              </a:rPr>
              <a:t>In which Vancouver neighborhood should the new dog bar be located?</a:t>
            </a:r>
            <a:endParaRPr lang="en-CA" sz="1400" i="1" dirty="0">
              <a:solidFill>
                <a:schemeClr val="accent4">
                  <a:lumMod val="60000"/>
                  <a:lumOff val="40000"/>
                </a:schemeClr>
              </a:solidFill>
            </a:endParaRPr>
          </a:p>
        </p:txBody>
      </p:sp>
      <p:sp>
        <p:nvSpPr>
          <p:cNvPr id="8" name="TextBox 7">
            <a:extLst>
              <a:ext uri="{FF2B5EF4-FFF2-40B4-BE49-F238E27FC236}">
                <a16:creationId xmlns:a16="http://schemas.microsoft.com/office/drawing/2014/main" id="{B27AFF36-0FA2-4D7F-B6D5-2C7AA80E9E33}"/>
              </a:ext>
            </a:extLst>
          </p:cNvPr>
          <p:cNvSpPr txBox="1"/>
          <p:nvPr/>
        </p:nvSpPr>
        <p:spPr>
          <a:xfrm>
            <a:off x="105879" y="4979724"/>
            <a:ext cx="11662610" cy="1015663"/>
          </a:xfrm>
          <a:prstGeom prst="rect">
            <a:avLst/>
          </a:prstGeom>
          <a:noFill/>
        </p:spPr>
        <p:txBody>
          <a:bodyPr wrap="square" rtlCol="0">
            <a:spAutoFit/>
          </a:bodyPr>
          <a:lstStyle/>
          <a:p>
            <a:r>
              <a:rPr lang="en-CA" sz="6000" b="1" dirty="0">
                <a:solidFill>
                  <a:schemeClr val="accent4">
                    <a:lumMod val="75000"/>
                  </a:schemeClr>
                </a:solidFill>
              </a:rPr>
              <a:t>Business Problem:</a:t>
            </a:r>
          </a:p>
        </p:txBody>
      </p:sp>
    </p:spTree>
    <p:extLst>
      <p:ext uri="{BB962C8B-B14F-4D97-AF65-F5344CB8AC3E}">
        <p14:creationId xmlns:p14="http://schemas.microsoft.com/office/powerpoint/2010/main" val="18134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226C8-0695-4F86-A8BE-CF3628CC3CBD}"/>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Data Sources</a:t>
            </a:r>
          </a:p>
        </p:txBody>
      </p:sp>
      <p:sp>
        <p:nvSpPr>
          <p:cNvPr id="6" name="TextBox 5">
            <a:extLst>
              <a:ext uri="{FF2B5EF4-FFF2-40B4-BE49-F238E27FC236}">
                <a16:creationId xmlns:a16="http://schemas.microsoft.com/office/drawing/2014/main" id="{45D552F7-3021-44C7-B881-7E60739C495B}"/>
              </a:ext>
            </a:extLst>
          </p:cNvPr>
          <p:cNvSpPr txBox="1"/>
          <p:nvPr/>
        </p:nvSpPr>
        <p:spPr>
          <a:xfrm>
            <a:off x="263091" y="1015663"/>
            <a:ext cx="6097604" cy="1360372"/>
          </a:xfrm>
          <a:prstGeom prst="rect">
            <a:avLst/>
          </a:prstGeom>
          <a:noFill/>
        </p:spPr>
        <p:txBody>
          <a:bodyPr wrap="square">
            <a:spAutoFit/>
          </a:bodyPr>
          <a:lstStyle/>
          <a:p>
            <a:pPr marR="0" lvl="0">
              <a:lnSpc>
                <a:spcPct val="110000"/>
              </a:lnSpc>
              <a:spcBef>
                <a:spcPts val="1200"/>
              </a:spcBef>
              <a:spcAft>
                <a:spcPts val="0"/>
              </a:spcAf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 Wikipedia.com</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list and descriptions of the 22 neighborhoods of the City of Vancouver, BC, Canada.</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800" b="1" dirty="0">
                <a:solidFill>
                  <a:srgbClr val="000000"/>
                </a:solidFill>
                <a:effectLst/>
                <a:latin typeface="Arial" panose="020B0604020202020204" pitchFamily="34" charset="0"/>
                <a:ea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rPr>
              <a:t>: to identify the neighborhoods in Vancouver</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9530AE3-CD32-4AC8-864B-E30E96D8D10A}"/>
              </a:ext>
            </a:extLst>
          </p:cNvPr>
          <p:cNvSpPr txBox="1"/>
          <p:nvPr/>
        </p:nvSpPr>
        <p:spPr>
          <a:xfrm>
            <a:off x="6487427" y="1015663"/>
            <a:ext cx="5704573" cy="1748107"/>
          </a:xfrm>
          <a:prstGeom prst="rect">
            <a:avLst/>
          </a:prstGeom>
          <a:noFill/>
        </p:spPr>
        <p:txBody>
          <a:bodyPr wrap="square" rtlCol="0">
            <a:spAutoFit/>
          </a:bodyPr>
          <a:lstStyle/>
          <a:p>
            <a:pPr>
              <a:lnSpc>
                <a:spcPct val="110000"/>
              </a:lnSpc>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City of Vancouver Open Data Portal</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listing of Vancouver's 22 neighborhoods’ bounding polygons and centroids</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obtain the boundary locations and central point of each neighborhood</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D2943E-5FF5-43FD-A009-BE4034DE1682}"/>
              </a:ext>
            </a:extLst>
          </p:cNvPr>
          <p:cNvSpPr txBox="1"/>
          <p:nvPr/>
        </p:nvSpPr>
        <p:spPr>
          <a:xfrm>
            <a:off x="126732" y="3161251"/>
            <a:ext cx="6097604" cy="2428357"/>
          </a:xfrm>
          <a:prstGeom prst="rect">
            <a:avLst/>
          </a:prstGeom>
          <a:noFill/>
        </p:spPr>
        <p:txBody>
          <a:bodyPr wrap="square" rtlCol="0">
            <a:spAutoFit/>
          </a:bodyPr>
          <a:lstStyle/>
          <a:p>
            <a:pPr marR="0" lvl="0">
              <a:lnSpc>
                <a:spcPct val="110000"/>
              </a:lnSpc>
              <a:spcBef>
                <a:spcPts val="0"/>
              </a:spcBef>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People, Parks and Dogs Strategy Appendix </a:t>
            </a: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PDF document containing a table from the Statistics Canada 2016 census data on dog-owning households in Vancouver Neighborhoods.</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obtain data on the density of dog-owning households by neighb</a:t>
            </a:r>
            <a:r>
              <a:rPr lang="en-CA"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orhood</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dirty="0"/>
          </a:p>
        </p:txBody>
      </p:sp>
      <p:sp>
        <p:nvSpPr>
          <p:cNvPr id="9" name="TextBox 8">
            <a:extLst>
              <a:ext uri="{FF2B5EF4-FFF2-40B4-BE49-F238E27FC236}">
                <a16:creationId xmlns:a16="http://schemas.microsoft.com/office/drawing/2014/main" id="{6DDABB94-6EDC-4C84-9649-0ED631427C76}"/>
              </a:ext>
            </a:extLst>
          </p:cNvPr>
          <p:cNvSpPr txBox="1"/>
          <p:nvPr/>
        </p:nvSpPr>
        <p:spPr>
          <a:xfrm>
            <a:off x="6360695" y="3161251"/>
            <a:ext cx="5704573" cy="2806922"/>
          </a:xfrm>
          <a:prstGeom prst="rect">
            <a:avLst/>
          </a:prstGeom>
          <a:noFill/>
        </p:spPr>
        <p:txBody>
          <a:bodyPr wrap="square" rtlCol="0">
            <a:spAutoFit/>
          </a:bodyPr>
          <a:lstStyle/>
          <a:p>
            <a:pPr>
              <a:lnSpc>
                <a:spcPct val="110000"/>
              </a:lnSpc>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 Foursquare API</a:t>
            </a:r>
            <a:endParaRPr lang="en-CA" sz="14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 API that can be used by developers to query the Foursquare database of venues, their categories and other attributes.</a:t>
            </a:r>
            <a:endParaRPr lang="en-CA"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identify and locate pubs and existing dog parks in Vancouver neighborhoods</a:t>
            </a:r>
            <a:r>
              <a:rPr lang="en-CA"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CA"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sz="3600" dirty="0"/>
          </a:p>
        </p:txBody>
      </p:sp>
    </p:spTree>
    <p:extLst>
      <p:ext uri="{BB962C8B-B14F-4D97-AF65-F5344CB8AC3E}">
        <p14:creationId xmlns:p14="http://schemas.microsoft.com/office/powerpoint/2010/main" val="345151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0335EB-B26C-46EA-9AD0-3F52B581BFB9}"/>
              </a:ext>
            </a:extLst>
          </p:cNvPr>
          <p:cNvSpPr txBox="1"/>
          <p:nvPr/>
        </p:nvSpPr>
        <p:spPr>
          <a:xfrm>
            <a:off x="529390" y="3458891"/>
            <a:ext cx="12118208" cy="1015663"/>
          </a:xfrm>
          <a:prstGeom prst="rect">
            <a:avLst/>
          </a:prstGeom>
          <a:noFill/>
        </p:spPr>
        <p:txBody>
          <a:bodyPr wrap="square" rtlCol="0">
            <a:spAutoFit/>
          </a:bodyPr>
          <a:lstStyle/>
          <a:p>
            <a:r>
              <a:rPr lang="en-CA" sz="6000" b="1" dirty="0">
                <a:solidFill>
                  <a:schemeClr val="accent4">
                    <a:lumMod val="75000"/>
                  </a:schemeClr>
                </a:solidFill>
              </a:rPr>
              <a:t>Methodology</a:t>
            </a:r>
          </a:p>
        </p:txBody>
      </p:sp>
      <p:sp>
        <p:nvSpPr>
          <p:cNvPr id="5" name="TextBox 4">
            <a:extLst>
              <a:ext uri="{FF2B5EF4-FFF2-40B4-BE49-F238E27FC236}">
                <a16:creationId xmlns:a16="http://schemas.microsoft.com/office/drawing/2014/main" id="{6090CAC5-4C51-4B1E-9EA0-E4D3A779EDB1}"/>
              </a:ext>
            </a:extLst>
          </p:cNvPr>
          <p:cNvSpPr txBox="1"/>
          <p:nvPr/>
        </p:nvSpPr>
        <p:spPr>
          <a:xfrm>
            <a:off x="645427" y="4474554"/>
            <a:ext cx="11242950" cy="2031325"/>
          </a:xfrm>
          <a:prstGeom prst="rect">
            <a:avLst/>
          </a:prstGeom>
          <a:noFill/>
        </p:spPr>
        <p:txBody>
          <a:bodyPr wrap="none" rtlCol="0">
            <a:spAutoFit/>
          </a:bodyPr>
          <a:lstStyle/>
          <a:p>
            <a:pPr marL="285750" indent="-285750">
              <a:buFont typeface="Arial" panose="020B0604020202020204" pitchFamily="34" charset="0"/>
              <a:buChar char="•"/>
            </a:pPr>
            <a:r>
              <a:rPr lang="en-CA" b="1" dirty="0"/>
              <a:t>Obtain data for the names, centroids and boundaries for Vancouver neighborhoods (Data Sources 1 and 2)</a:t>
            </a:r>
          </a:p>
          <a:p>
            <a:pPr marL="285750" indent="-285750">
              <a:buFont typeface="Arial" panose="020B0604020202020204" pitchFamily="34" charset="0"/>
              <a:buChar char="•"/>
            </a:pPr>
            <a:r>
              <a:rPr lang="en-CA" b="1" dirty="0"/>
              <a:t>Obtain a dataset containing the licensed dogs in each neighborhood (Data source 3)</a:t>
            </a:r>
          </a:p>
          <a:p>
            <a:pPr marL="285750" indent="-285750">
              <a:buFont typeface="Arial" panose="020B0604020202020204" pitchFamily="34" charset="0"/>
              <a:buChar char="•"/>
            </a:pPr>
            <a:r>
              <a:rPr lang="en-CA" b="1" dirty="0"/>
              <a:t>Obtain a dataset containing existing dog parks in Vancouver (Data source 4)</a:t>
            </a:r>
          </a:p>
          <a:p>
            <a:pPr marL="285750" indent="-285750">
              <a:buFont typeface="Arial" panose="020B0604020202020204" pitchFamily="34" charset="0"/>
              <a:buChar char="•"/>
            </a:pPr>
            <a:r>
              <a:rPr lang="en-CA" b="1" dirty="0"/>
              <a:t>Obtain a dataset containing existing pubs in Vancouver (Data source 4)</a:t>
            </a:r>
          </a:p>
          <a:p>
            <a:pPr marL="285750" indent="-285750">
              <a:buFont typeface="Arial" panose="020B0604020202020204" pitchFamily="34" charset="0"/>
              <a:buChar char="•"/>
            </a:pPr>
            <a:r>
              <a:rPr lang="en-CA" b="1" dirty="0"/>
              <a:t>Perform exploratory data analysis to better understand the data</a:t>
            </a:r>
          </a:p>
          <a:p>
            <a:pPr marL="285750" indent="-285750">
              <a:buFont typeface="Arial" panose="020B0604020202020204" pitchFamily="34" charset="0"/>
              <a:buChar char="•"/>
            </a:pPr>
            <a:r>
              <a:rPr lang="en-CA" b="1" dirty="0"/>
              <a:t>Perform K-Means Clustering to identify clusters of neighborhoods that will be candidates for the dog bar location</a:t>
            </a:r>
          </a:p>
          <a:p>
            <a:pPr marL="285750" indent="-285750">
              <a:buFont typeface="Arial" panose="020B0604020202020204" pitchFamily="34" charset="0"/>
              <a:buChar char="•"/>
            </a:pPr>
            <a:r>
              <a:rPr lang="en-CA" b="1" dirty="0"/>
              <a:t>Visualize the clusters and characterise the neighborhoods in each cluster to select the final candidates</a:t>
            </a:r>
          </a:p>
        </p:txBody>
      </p:sp>
      <p:sp>
        <p:nvSpPr>
          <p:cNvPr id="6" name="TextBox 5">
            <a:extLst>
              <a:ext uri="{FF2B5EF4-FFF2-40B4-BE49-F238E27FC236}">
                <a16:creationId xmlns:a16="http://schemas.microsoft.com/office/drawing/2014/main" id="{67411C7E-70C9-47BE-A5D2-4E5F5CE912B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Rationale</a:t>
            </a:r>
          </a:p>
        </p:txBody>
      </p:sp>
      <p:sp>
        <p:nvSpPr>
          <p:cNvPr id="9" name="TextBox 8">
            <a:extLst>
              <a:ext uri="{FF2B5EF4-FFF2-40B4-BE49-F238E27FC236}">
                <a16:creationId xmlns:a16="http://schemas.microsoft.com/office/drawing/2014/main" id="{713C1247-21B2-42CE-B484-A0759ED4C48F}"/>
              </a:ext>
            </a:extLst>
          </p:cNvPr>
          <p:cNvSpPr txBox="1"/>
          <p:nvPr/>
        </p:nvSpPr>
        <p:spPr>
          <a:xfrm>
            <a:off x="645427" y="888831"/>
            <a:ext cx="11430535" cy="2585323"/>
          </a:xfrm>
          <a:prstGeom prst="rect">
            <a:avLst/>
          </a:prstGeom>
          <a:noFill/>
        </p:spPr>
        <p:txBody>
          <a:bodyPr wrap="square" rtlCol="0">
            <a:spAutoFit/>
          </a:bodyPr>
          <a:lstStyle/>
          <a:p>
            <a:pPr marL="285750" indent="-285750">
              <a:buFont typeface="Arial" panose="020B0604020202020204" pitchFamily="34" charset="0"/>
              <a:buChar char="•"/>
            </a:pPr>
            <a:r>
              <a:rPr lang="en-CA" b="1" dirty="0"/>
              <a:t>The Dogs and Suds dog bar should be located in a neighborhood with a high number of dogs – such neighborhoods should have a high need for a new dog park.</a:t>
            </a:r>
          </a:p>
          <a:p>
            <a:endParaRPr lang="en-CA" b="1" dirty="0"/>
          </a:p>
          <a:p>
            <a:pPr marL="285750" indent="-285750">
              <a:buFont typeface="Arial" panose="020B0604020202020204" pitchFamily="34" charset="0"/>
              <a:buChar char="•"/>
            </a:pPr>
            <a:r>
              <a:rPr lang="en-CA" b="1" dirty="0"/>
              <a:t>The dog bar should be located in a neighborhood with a </a:t>
            </a:r>
            <a:r>
              <a:rPr lang="en-CA" b="1" u="sng" dirty="0"/>
              <a:t>high</a:t>
            </a:r>
            <a:r>
              <a:rPr lang="en-CA" b="1" dirty="0"/>
              <a:t> number of pubs – pub owners in such neighborhoods have already assessed the demographics, transportation and other success factors and should have a high number of pub-goers that could also be drawn to the dog bar, especially if they are also dog owners.</a:t>
            </a:r>
          </a:p>
          <a:p>
            <a:endParaRPr lang="en-CA" b="1" dirty="0"/>
          </a:p>
          <a:p>
            <a:pPr marL="285750" indent="-285750">
              <a:buFont typeface="Arial" panose="020B0604020202020204" pitchFamily="34" charset="0"/>
              <a:buChar char="•"/>
            </a:pPr>
            <a:r>
              <a:rPr lang="en-CA" b="1" dirty="0"/>
              <a:t>The dog bar should be located in a neighborhood that is </a:t>
            </a:r>
            <a:r>
              <a:rPr lang="en-CA" b="1" u="sng" dirty="0"/>
              <a:t>less</a:t>
            </a:r>
            <a:r>
              <a:rPr lang="en-CA" b="1" dirty="0"/>
              <a:t> well served by existing dog parks – the increased need for a dog park should drive customers to the Dogs and Suds dog bar.</a:t>
            </a:r>
          </a:p>
        </p:txBody>
      </p:sp>
    </p:spTree>
    <p:extLst>
      <p:ext uri="{BB962C8B-B14F-4D97-AF65-F5344CB8AC3E}">
        <p14:creationId xmlns:p14="http://schemas.microsoft.com/office/powerpoint/2010/main" val="140759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4046B-D7A6-406F-BC18-8D53D1C2521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Results and Discussion</a:t>
            </a:r>
          </a:p>
        </p:txBody>
      </p:sp>
      <p:pic>
        <p:nvPicPr>
          <p:cNvPr id="6" name="Picture 5">
            <a:extLst>
              <a:ext uri="{FF2B5EF4-FFF2-40B4-BE49-F238E27FC236}">
                <a16:creationId xmlns:a16="http://schemas.microsoft.com/office/drawing/2014/main" id="{0A898DAD-52D1-4ABC-BC66-47159BC22114}"/>
              </a:ext>
            </a:extLst>
          </p:cNvPr>
          <p:cNvPicPr>
            <a:picLocks noChangeAspect="1"/>
          </p:cNvPicPr>
          <p:nvPr/>
        </p:nvPicPr>
        <p:blipFill>
          <a:blip r:embed="rId2"/>
          <a:stretch>
            <a:fillRect/>
          </a:stretch>
        </p:blipFill>
        <p:spPr>
          <a:xfrm>
            <a:off x="712269" y="842390"/>
            <a:ext cx="4761350" cy="5938608"/>
          </a:xfrm>
          <a:prstGeom prst="rect">
            <a:avLst/>
          </a:prstGeom>
        </p:spPr>
      </p:pic>
      <p:sp>
        <p:nvSpPr>
          <p:cNvPr id="7" name="TextBox 6">
            <a:extLst>
              <a:ext uri="{FF2B5EF4-FFF2-40B4-BE49-F238E27FC236}">
                <a16:creationId xmlns:a16="http://schemas.microsoft.com/office/drawing/2014/main" id="{6307D28C-6D5B-4BC3-8972-F1964216582B}"/>
              </a:ext>
            </a:extLst>
          </p:cNvPr>
          <p:cNvSpPr txBox="1"/>
          <p:nvPr/>
        </p:nvSpPr>
        <p:spPr>
          <a:xfrm>
            <a:off x="6052582" y="1275097"/>
            <a:ext cx="6139417" cy="646331"/>
          </a:xfrm>
          <a:prstGeom prst="rect">
            <a:avLst/>
          </a:prstGeom>
          <a:noFill/>
        </p:spPr>
        <p:txBody>
          <a:bodyPr wrap="square" rtlCol="0">
            <a:spAutoFit/>
          </a:bodyPr>
          <a:lstStyle/>
          <a:p>
            <a:pPr marL="285750" indent="-285750">
              <a:buFont typeface="Arial" panose="020B0604020202020204" pitchFamily="34" charset="0"/>
              <a:buChar char="•"/>
            </a:pPr>
            <a:r>
              <a:rPr lang="en-CA" b="1" dirty="0"/>
              <a:t>We obtained central points and polygons for the 22 official Neighborhoods in Vancouver</a:t>
            </a:r>
          </a:p>
        </p:txBody>
      </p:sp>
    </p:spTree>
    <p:extLst>
      <p:ext uri="{BB962C8B-B14F-4D97-AF65-F5344CB8AC3E}">
        <p14:creationId xmlns:p14="http://schemas.microsoft.com/office/powerpoint/2010/main" val="2670278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1981</Words>
  <Application>Microsoft Office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Gill Sans MT</vt:lpstr>
      <vt:lpstr>Helvetica</vt:lpstr>
      <vt:lpstr>Symbol</vt:lpstr>
      <vt:lpstr>Office Theme</vt:lpstr>
      <vt:lpstr>Dogs and Suds: Analysis of locations  for a dog bar in Vancouver, BC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Dogs and Suds: Analysis of locations for a dog bar in Vancouver, BC</dc:title>
  <dc:creator>Jim Cardwell</dc:creator>
  <cp:lastModifiedBy>Jim Cardwell</cp:lastModifiedBy>
  <cp:revision>39</cp:revision>
  <dcterms:created xsi:type="dcterms:W3CDTF">2021-08-07T21:25:58Z</dcterms:created>
  <dcterms:modified xsi:type="dcterms:W3CDTF">2021-08-08T16:45:09Z</dcterms:modified>
</cp:coreProperties>
</file>